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6" r:id="rId1"/>
  </p:sldMasterIdLst>
  <p:notesMasterIdLst>
    <p:notesMasterId r:id="rId172"/>
  </p:notesMasterIdLst>
  <p:handoutMasterIdLst>
    <p:handoutMasterId r:id="rId173"/>
  </p:handoutMasterIdLst>
  <p:sldIdLst>
    <p:sldId id="558" r:id="rId2"/>
    <p:sldId id="880" r:id="rId3"/>
    <p:sldId id="881" r:id="rId4"/>
    <p:sldId id="866" r:id="rId5"/>
    <p:sldId id="485" r:id="rId6"/>
    <p:sldId id="867" r:id="rId7"/>
    <p:sldId id="851" r:id="rId8"/>
    <p:sldId id="852" r:id="rId9"/>
    <p:sldId id="853" r:id="rId10"/>
    <p:sldId id="868" r:id="rId11"/>
    <p:sldId id="869" r:id="rId12"/>
    <p:sldId id="872" r:id="rId13"/>
    <p:sldId id="873" r:id="rId14"/>
    <p:sldId id="874" r:id="rId15"/>
    <p:sldId id="875" r:id="rId16"/>
    <p:sldId id="876" r:id="rId17"/>
    <p:sldId id="877" r:id="rId18"/>
    <p:sldId id="878" r:id="rId19"/>
    <p:sldId id="879" r:id="rId20"/>
    <p:sldId id="340" r:id="rId21"/>
    <p:sldId id="863" r:id="rId22"/>
    <p:sldId id="860" r:id="rId23"/>
    <p:sldId id="861" r:id="rId24"/>
    <p:sldId id="862" r:id="rId25"/>
    <p:sldId id="580" r:id="rId26"/>
    <p:sldId id="690" r:id="rId27"/>
    <p:sldId id="691" r:id="rId28"/>
    <p:sldId id="692" r:id="rId29"/>
    <p:sldId id="693" r:id="rId30"/>
    <p:sldId id="694" r:id="rId31"/>
    <p:sldId id="695" r:id="rId32"/>
    <p:sldId id="696" r:id="rId33"/>
    <p:sldId id="697" r:id="rId34"/>
    <p:sldId id="698" r:id="rId35"/>
    <p:sldId id="699" r:id="rId36"/>
    <p:sldId id="702" r:id="rId37"/>
    <p:sldId id="703" r:id="rId38"/>
    <p:sldId id="705" r:id="rId39"/>
    <p:sldId id="700" r:id="rId40"/>
    <p:sldId id="704" r:id="rId41"/>
    <p:sldId id="706" r:id="rId42"/>
    <p:sldId id="707" r:id="rId43"/>
    <p:sldId id="708" r:id="rId44"/>
    <p:sldId id="709" r:id="rId45"/>
    <p:sldId id="710" r:id="rId46"/>
    <p:sldId id="711" r:id="rId47"/>
    <p:sldId id="712" r:id="rId48"/>
    <p:sldId id="713" r:id="rId49"/>
    <p:sldId id="714" r:id="rId50"/>
    <p:sldId id="715" r:id="rId51"/>
    <p:sldId id="716" r:id="rId52"/>
    <p:sldId id="717" r:id="rId53"/>
    <p:sldId id="718" r:id="rId54"/>
    <p:sldId id="719" r:id="rId55"/>
    <p:sldId id="720" r:id="rId56"/>
    <p:sldId id="721" r:id="rId57"/>
    <p:sldId id="722" r:id="rId58"/>
    <p:sldId id="723" r:id="rId59"/>
    <p:sldId id="724" r:id="rId60"/>
    <p:sldId id="725" r:id="rId61"/>
    <p:sldId id="726" r:id="rId62"/>
    <p:sldId id="727" r:id="rId63"/>
    <p:sldId id="728" r:id="rId64"/>
    <p:sldId id="729" r:id="rId65"/>
    <p:sldId id="730" r:id="rId66"/>
    <p:sldId id="731" r:id="rId67"/>
    <p:sldId id="732" r:id="rId68"/>
    <p:sldId id="733" r:id="rId69"/>
    <p:sldId id="734" r:id="rId70"/>
    <p:sldId id="735" r:id="rId71"/>
    <p:sldId id="736" r:id="rId72"/>
    <p:sldId id="737" r:id="rId73"/>
    <p:sldId id="738" r:id="rId74"/>
    <p:sldId id="739" r:id="rId75"/>
    <p:sldId id="740" r:id="rId76"/>
    <p:sldId id="741" r:id="rId77"/>
    <p:sldId id="742" r:id="rId78"/>
    <p:sldId id="743" r:id="rId79"/>
    <p:sldId id="744" r:id="rId80"/>
    <p:sldId id="745" r:id="rId81"/>
    <p:sldId id="746" r:id="rId82"/>
    <p:sldId id="747" r:id="rId83"/>
    <p:sldId id="748" r:id="rId84"/>
    <p:sldId id="749" r:id="rId85"/>
    <p:sldId id="751" r:id="rId86"/>
    <p:sldId id="752" r:id="rId87"/>
    <p:sldId id="753" r:id="rId88"/>
    <p:sldId id="754" r:id="rId89"/>
    <p:sldId id="755" r:id="rId90"/>
    <p:sldId id="756" r:id="rId91"/>
    <p:sldId id="757" r:id="rId92"/>
    <p:sldId id="758" r:id="rId93"/>
    <p:sldId id="759" r:id="rId94"/>
    <p:sldId id="761" r:id="rId95"/>
    <p:sldId id="762" r:id="rId96"/>
    <p:sldId id="763" r:id="rId97"/>
    <p:sldId id="764" r:id="rId98"/>
    <p:sldId id="765" r:id="rId99"/>
    <p:sldId id="766" r:id="rId100"/>
    <p:sldId id="767" r:id="rId101"/>
    <p:sldId id="768" r:id="rId102"/>
    <p:sldId id="769" r:id="rId103"/>
    <p:sldId id="770" r:id="rId104"/>
    <p:sldId id="771" r:id="rId105"/>
    <p:sldId id="772" r:id="rId106"/>
    <p:sldId id="773" r:id="rId107"/>
    <p:sldId id="774" r:id="rId108"/>
    <p:sldId id="775" r:id="rId109"/>
    <p:sldId id="776" r:id="rId110"/>
    <p:sldId id="777" r:id="rId111"/>
    <p:sldId id="778" r:id="rId112"/>
    <p:sldId id="779" r:id="rId113"/>
    <p:sldId id="780" r:id="rId114"/>
    <p:sldId id="781" r:id="rId115"/>
    <p:sldId id="782" r:id="rId116"/>
    <p:sldId id="783" r:id="rId117"/>
    <p:sldId id="784" r:id="rId118"/>
    <p:sldId id="785" r:id="rId119"/>
    <p:sldId id="786" r:id="rId120"/>
    <p:sldId id="787" r:id="rId121"/>
    <p:sldId id="788" r:id="rId122"/>
    <p:sldId id="789" r:id="rId123"/>
    <p:sldId id="790" r:id="rId124"/>
    <p:sldId id="791" r:id="rId125"/>
    <p:sldId id="792" r:id="rId126"/>
    <p:sldId id="793" r:id="rId127"/>
    <p:sldId id="794" r:id="rId128"/>
    <p:sldId id="795" r:id="rId129"/>
    <p:sldId id="796" r:id="rId130"/>
    <p:sldId id="797" r:id="rId131"/>
    <p:sldId id="800" r:id="rId132"/>
    <p:sldId id="801" r:id="rId133"/>
    <p:sldId id="802" r:id="rId134"/>
    <p:sldId id="803" r:id="rId135"/>
    <p:sldId id="804" r:id="rId136"/>
    <p:sldId id="805" r:id="rId137"/>
    <p:sldId id="806" r:id="rId138"/>
    <p:sldId id="807" r:id="rId139"/>
    <p:sldId id="808" r:id="rId140"/>
    <p:sldId id="809" r:id="rId141"/>
    <p:sldId id="810" r:id="rId142"/>
    <p:sldId id="811" r:id="rId143"/>
    <p:sldId id="812" r:id="rId144"/>
    <p:sldId id="813" r:id="rId145"/>
    <p:sldId id="814" r:id="rId146"/>
    <p:sldId id="815" r:id="rId147"/>
    <p:sldId id="816" r:id="rId148"/>
    <p:sldId id="817" r:id="rId149"/>
    <p:sldId id="819" r:id="rId150"/>
    <p:sldId id="820" r:id="rId151"/>
    <p:sldId id="821" r:id="rId152"/>
    <p:sldId id="822" r:id="rId153"/>
    <p:sldId id="823" r:id="rId154"/>
    <p:sldId id="824" r:id="rId155"/>
    <p:sldId id="825" r:id="rId156"/>
    <p:sldId id="826" r:id="rId157"/>
    <p:sldId id="827" r:id="rId158"/>
    <p:sldId id="828" r:id="rId159"/>
    <p:sldId id="829" r:id="rId160"/>
    <p:sldId id="830" r:id="rId161"/>
    <p:sldId id="831" r:id="rId162"/>
    <p:sldId id="832" r:id="rId163"/>
    <p:sldId id="870" r:id="rId164"/>
    <p:sldId id="871" r:id="rId165"/>
    <p:sldId id="679" r:id="rId166"/>
    <p:sldId id="534" r:id="rId167"/>
    <p:sldId id="535" r:id="rId168"/>
    <p:sldId id="662" r:id="rId169"/>
    <p:sldId id="688" r:id="rId170"/>
    <p:sldId id="689" r:id="rId1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Introduction" id="{ED757D02-6EAE-489E-9BB9-8E4592A888FC}">
          <p14:sldIdLst>
            <p14:sldId id="558"/>
            <p14:sldId id="880"/>
            <p14:sldId id="881"/>
            <p14:sldId id="866"/>
          </p14:sldIdLst>
        </p14:section>
        <p14:section name="Practical Application" id="{83EFAE05-DB05-4B98-83A7-E27169126674}">
          <p14:sldIdLst>
            <p14:sldId id="485"/>
            <p14:sldId id="867"/>
            <p14:sldId id="851"/>
            <p14:sldId id="852"/>
            <p14:sldId id="853"/>
            <p14:sldId id="868"/>
            <p14:sldId id="869"/>
            <p14:sldId id="872"/>
            <p14:sldId id="873"/>
            <p14:sldId id="874"/>
            <p14:sldId id="875"/>
            <p14:sldId id="876"/>
            <p14:sldId id="877"/>
            <p14:sldId id="878"/>
            <p14:sldId id="879"/>
          </p14:sldIdLst>
        </p14:section>
        <p14:section name="Session Content" id="{21CFCDC3-C0B9-455D-A009-52197B001513}">
          <p14:sldIdLst>
            <p14:sldId id="340"/>
            <p14:sldId id="863"/>
            <p14:sldId id="860"/>
            <p14:sldId id="861"/>
            <p14:sldId id="862"/>
            <p14:sldId id="580"/>
            <p14:sldId id="690"/>
            <p14:sldId id="691"/>
            <p14:sldId id="692"/>
            <p14:sldId id="693"/>
            <p14:sldId id="694"/>
            <p14:sldId id="695"/>
            <p14:sldId id="696"/>
            <p14:sldId id="697"/>
            <p14:sldId id="698"/>
            <p14:sldId id="699"/>
            <p14:sldId id="702"/>
            <p14:sldId id="703"/>
            <p14:sldId id="705"/>
            <p14:sldId id="700"/>
            <p14:sldId id="704"/>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1"/>
            <p14:sldId id="752"/>
            <p14:sldId id="753"/>
            <p14:sldId id="754"/>
            <p14:sldId id="755"/>
            <p14:sldId id="756"/>
            <p14:sldId id="757"/>
            <p14:sldId id="758"/>
            <p14:sldId id="759"/>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9"/>
            <p14:sldId id="820"/>
            <p14:sldId id="821"/>
            <p14:sldId id="822"/>
            <p14:sldId id="823"/>
            <p14:sldId id="824"/>
            <p14:sldId id="825"/>
            <p14:sldId id="826"/>
            <p14:sldId id="827"/>
            <p14:sldId id="828"/>
            <p14:sldId id="829"/>
            <p14:sldId id="830"/>
            <p14:sldId id="831"/>
            <p14:sldId id="832"/>
            <p14:sldId id="870"/>
            <p14:sldId id="871"/>
          </p14:sldIdLst>
        </p14:section>
        <p14:section name="Additional Concepts" id="{F86AC78E-AA84-4D5F-A2A3-CA25C4DDEFED}">
          <p14:sldIdLst>
            <p14:sldId id="679"/>
          </p14:sldIdLst>
        </p14:section>
        <p14:section name="Session Wrap" id="{A6BDB7F8-75BE-4397-AFEA-B392E4D5B929}">
          <p14:sldIdLst>
            <p14:sldId id="534"/>
            <p14:sldId id="535"/>
            <p14:sldId id="662"/>
          </p14:sldIdLst>
        </p14:section>
        <p14:section name="Additional Materials" id="{959CFC72-D76C-40F8-9BAE-694F716F0A28}">
          <p14:sldIdLst>
            <p14:sldId id="688"/>
            <p14:sldId id="68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4306"/>
    <a:srgbClr val="803D06"/>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66" autoAdjust="0"/>
    <p:restoredTop sz="86057" autoAdjust="0"/>
  </p:normalViewPr>
  <p:slideViewPr>
    <p:cSldViewPr snapToObjects="1">
      <p:cViewPr varScale="1">
        <p:scale>
          <a:sx n="80" d="100"/>
          <a:sy n="80" d="100"/>
        </p:scale>
        <p:origin x="965" y="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9232"/>
    </p:cViewPr>
  </p:sorterViewPr>
  <p:notesViewPr>
    <p:cSldViewPr snapToObjects="1">
      <p:cViewPr varScale="1">
        <p:scale>
          <a:sx n="59" d="100"/>
          <a:sy n="59" d="100"/>
        </p:scale>
        <p:origin x="-235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0C9442-4DC6-4FC7-A9E5-E633AD774B17}" type="datetimeFigureOut">
              <a:rPr lang="en-US" smtClean="0"/>
              <a:pPr/>
              <a:t>9/18/2016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87BEE6-BB2C-4C69-9E83-1453CC6157B8}" type="slidenum">
              <a:rPr lang="en-US" smtClean="0"/>
              <a:pPr/>
              <a:t>‹#›</a:t>
            </a:fld>
            <a:endParaRPr lang="en-US"/>
          </a:p>
        </p:txBody>
      </p:sp>
    </p:spTree>
    <p:extLst>
      <p:ext uri="{BB962C8B-B14F-4D97-AF65-F5344CB8AC3E}">
        <p14:creationId xmlns:p14="http://schemas.microsoft.com/office/powerpoint/2010/main" val="2040491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9BF8C0-90BD-41E6-BEDA-6DBE9292779D}" type="datetimeFigureOut">
              <a:rPr lang="en-US" smtClean="0"/>
              <a:pPr/>
              <a:t>9/18/2016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03343A-D251-4FA5-B412-10A6FA63A0D8}" type="slidenum">
              <a:rPr lang="en-US" smtClean="0"/>
              <a:pPr/>
              <a:t>‹#›</a:t>
            </a:fld>
            <a:endParaRPr lang="en-US"/>
          </a:p>
        </p:txBody>
      </p:sp>
    </p:spTree>
    <p:extLst>
      <p:ext uri="{BB962C8B-B14F-4D97-AF65-F5344CB8AC3E}">
        <p14:creationId xmlns:p14="http://schemas.microsoft.com/office/powerpoint/2010/main" val="176871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unifiedcompliance.com/it_compliance/language_compliance/definitions/c.html" TargetMode="External"/><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1</a:t>
            </a:fld>
            <a:endParaRPr lang="en-US"/>
          </a:p>
        </p:txBody>
      </p:sp>
    </p:spTree>
    <p:extLst>
      <p:ext uri="{BB962C8B-B14F-4D97-AF65-F5344CB8AC3E}">
        <p14:creationId xmlns:p14="http://schemas.microsoft.com/office/powerpoint/2010/main" val="2004527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Telecommunications and networking use various mechanisms, devices, software, and protocols that are interrelated and integrated. Networking is one of the more complex topics in the computer field, mainly because so many technologies are involved and are evolving. Our current technologies are improving in functionality and security exponentially, and every month there seems to be new “emerging” technologies that we have to learn, understand , implement, and secure. A network administrator must know how to configure networking software, protocols and services, and devices; deal with interoperability issues; install, configure, and interface with telecommunications software and devices; and troubleshoot effectively. A security professional must understand these issues and be able to analyze them a few levels deeper to recognize fully where vulnerabilities can arise within each of these components and then know what to do about them. This can be an overwhelming and challenging task. However, if you are knowledgeable, have a solid practical skill set, and are willing to continue to learn, you can have more career opportunities than you know what to do with.</a:t>
            </a:r>
          </a:p>
          <a:p>
            <a:endParaRPr lang="en-US" dirty="0" smtClean="0"/>
          </a:p>
          <a:p>
            <a:r>
              <a:rPr lang="en-US" dirty="0" smtClean="0"/>
              <a:t>Harris, Shon (2012-11-08). CISSP All-in-One Exam Guide, 6th Edition (Kindle Locations 10621-10629).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27</a:t>
            </a:fld>
            <a:endParaRPr lang="en-US"/>
          </a:p>
        </p:txBody>
      </p:sp>
    </p:spTree>
    <p:extLst>
      <p:ext uri="{BB962C8B-B14F-4D97-AF65-F5344CB8AC3E}">
        <p14:creationId xmlns:p14="http://schemas.microsoft.com/office/powerpoint/2010/main" val="3022385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E8CC1D-84FE-4A18-95D8-D4ED00CE1C03}" type="slidenum">
              <a:rPr lang="en-US"/>
              <a:pPr/>
              <a:t>28</a:t>
            </a:fld>
            <a:endParaRPr lang="en-US"/>
          </a:p>
        </p:txBody>
      </p:sp>
      <p:sp>
        <p:nvSpPr>
          <p:cNvPr id="580610" name="Rectangle 2"/>
          <p:cNvSpPr>
            <a:spLocks noGrp="1" noRot="1" noChangeAspect="1" noChangeArrowheads="1" noTextEdit="1"/>
          </p:cNvSpPr>
          <p:nvPr>
            <p:ph type="sldImg"/>
          </p:nvPr>
        </p:nvSpPr>
        <p:spPr>
          <a:ln/>
        </p:spPr>
      </p:sp>
      <p:sp>
        <p:nvSpPr>
          <p:cNvPr id="5806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441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31E9EE-7312-4515-869B-A6C6B4D5467D}" type="slidenum">
              <a:rPr lang="en-US"/>
              <a:pPr/>
              <a:t>31</a:t>
            </a:fld>
            <a:endParaRPr lang="en-US"/>
          </a:p>
        </p:txBody>
      </p:sp>
      <p:sp>
        <p:nvSpPr>
          <p:cNvPr id="391170" name="Rectangle 2"/>
          <p:cNvSpPr>
            <a:spLocks noGrp="1" noChangeArrowheads="1"/>
          </p:cNvSpPr>
          <p:nvPr>
            <p:ph type="body" idx="1"/>
          </p:nvPr>
        </p:nvSpPr>
        <p:spPr>
          <a:xfrm>
            <a:off x="915630" y="4343401"/>
            <a:ext cx="5026742" cy="4116398"/>
          </a:xfrm>
          <a:ln/>
        </p:spPr>
        <p:txBody>
          <a:bodyPr lIns="91400" tIns="44900" rIns="91400" bIns="44900"/>
          <a:lstStyle/>
          <a:p>
            <a:endParaRPr lang="en-US" altLang="en-US"/>
          </a:p>
        </p:txBody>
      </p:sp>
      <p:sp>
        <p:nvSpPr>
          <p:cNvPr id="391171" name="Rectangle 3"/>
          <p:cNvSpPr>
            <a:spLocks noGrp="1" noRot="1" noChangeAspect="1" noChangeArrowheads="1" noTextEdit="1"/>
          </p:cNvSpPr>
          <p:nvPr>
            <p:ph type="sldImg"/>
          </p:nvPr>
        </p:nvSpPr>
        <p:spPr>
          <a:xfrm>
            <a:off x="966132" y="692147"/>
            <a:ext cx="4924204" cy="3416767"/>
          </a:xfrm>
          <a:ln w="12700" cap="flat">
            <a:solidFill>
              <a:schemeClr val="tx1"/>
            </a:solidFill>
          </a:ln>
        </p:spPr>
      </p:sp>
    </p:spTree>
    <p:extLst>
      <p:ext uri="{BB962C8B-B14F-4D97-AF65-F5344CB8AC3E}">
        <p14:creationId xmlns:p14="http://schemas.microsoft.com/office/powerpoint/2010/main" val="2458101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449C88-60E3-4F91-9568-EC14A330BB2F}" type="slidenum">
              <a:rPr lang="en-US"/>
              <a:pPr/>
              <a:t>32</a:t>
            </a:fld>
            <a:endParaRPr lang="en-US"/>
          </a:p>
        </p:txBody>
      </p:sp>
      <p:sp>
        <p:nvSpPr>
          <p:cNvPr id="393218" name="Rectangle 2"/>
          <p:cNvSpPr>
            <a:spLocks noGrp="1" noChangeArrowheads="1"/>
          </p:cNvSpPr>
          <p:nvPr>
            <p:ph type="body" idx="1"/>
          </p:nvPr>
        </p:nvSpPr>
        <p:spPr>
          <a:xfrm>
            <a:off x="915630" y="4343401"/>
            <a:ext cx="5026742" cy="4116398"/>
          </a:xfrm>
          <a:ln/>
        </p:spPr>
        <p:txBody>
          <a:bodyPr lIns="91400" tIns="44900" rIns="91400" bIns="44900"/>
          <a:lstStyle/>
          <a:p>
            <a:endParaRPr lang="en-US" altLang="en-US"/>
          </a:p>
        </p:txBody>
      </p:sp>
      <p:sp>
        <p:nvSpPr>
          <p:cNvPr id="393219" name="Rectangle 3"/>
          <p:cNvSpPr>
            <a:spLocks noGrp="1" noRot="1" noChangeAspect="1" noChangeArrowheads="1" noTextEdit="1"/>
          </p:cNvSpPr>
          <p:nvPr>
            <p:ph type="sldImg"/>
          </p:nvPr>
        </p:nvSpPr>
        <p:spPr>
          <a:xfrm>
            <a:off x="1150938" y="692150"/>
            <a:ext cx="4554537" cy="3416300"/>
          </a:xfrm>
          <a:ln w="12700" cap="flat">
            <a:solidFill>
              <a:schemeClr val="tx1"/>
            </a:solidFill>
          </a:ln>
        </p:spPr>
      </p:sp>
    </p:spTree>
    <p:extLst>
      <p:ext uri="{BB962C8B-B14F-4D97-AF65-F5344CB8AC3E}">
        <p14:creationId xmlns:p14="http://schemas.microsoft.com/office/powerpoint/2010/main" val="282157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562EAD-8371-4248-83F4-64A5D5526A65}" type="slidenum">
              <a:rPr lang="en-US"/>
              <a:pPr/>
              <a:t>37</a:t>
            </a:fld>
            <a:endParaRPr lang="en-US"/>
          </a:p>
        </p:txBody>
      </p:sp>
      <p:sp>
        <p:nvSpPr>
          <p:cNvPr id="468994" name="Rectangle 2"/>
          <p:cNvSpPr>
            <a:spLocks noGrp="1" noChangeArrowheads="1"/>
          </p:cNvSpPr>
          <p:nvPr>
            <p:ph type="body" idx="1"/>
          </p:nvPr>
        </p:nvSpPr>
        <p:spPr>
          <a:xfrm>
            <a:off x="915631" y="4341803"/>
            <a:ext cx="5025206" cy="4116399"/>
          </a:xfrm>
          <a:ln/>
        </p:spPr>
        <p:txBody>
          <a:bodyPr lIns="94607" tIns="48106" rIns="94607" bIns="48106"/>
          <a:lstStyle/>
          <a:p>
            <a:pPr>
              <a:spcBef>
                <a:spcPct val="0"/>
              </a:spcBef>
            </a:pPr>
            <a:endParaRPr lang="en-US" sz="2400" dirty="0"/>
          </a:p>
        </p:txBody>
      </p:sp>
      <p:sp>
        <p:nvSpPr>
          <p:cNvPr id="468995" name="Rectangle 3"/>
          <p:cNvSpPr>
            <a:spLocks noGrp="1" noRot="1" noChangeAspect="1" noChangeArrowheads="1" noTextEdit="1"/>
          </p:cNvSpPr>
          <p:nvPr>
            <p:ph type="sldImg"/>
          </p:nvPr>
        </p:nvSpPr>
        <p:spPr>
          <a:xfrm>
            <a:off x="1152525" y="682625"/>
            <a:ext cx="4554538" cy="3416300"/>
          </a:xfrm>
          <a:ln w="12700" cap="flat">
            <a:solidFill>
              <a:schemeClr val="tx1"/>
            </a:solidFill>
          </a:ln>
        </p:spPr>
      </p:sp>
    </p:spTree>
    <p:extLst>
      <p:ext uri="{BB962C8B-B14F-4D97-AF65-F5344CB8AC3E}">
        <p14:creationId xmlns:p14="http://schemas.microsoft.com/office/powerpoint/2010/main" val="3573485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38</a:t>
            </a:fld>
            <a:endParaRPr lang="en-US"/>
          </a:p>
        </p:txBody>
      </p:sp>
    </p:spTree>
    <p:extLst>
      <p:ext uri="{BB962C8B-B14F-4D97-AF65-F5344CB8AC3E}">
        <p14:creationId xmlns:p14="http://schemas.microsoft.com/office/powerpoint/2010/main" val="3941535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b="1" dirty="0" smtClean="0"/>
              <a:t>Functions and Protocols in the OSI Model </a:t>
            </a:r>
          </a:p>
          <a:p>
            <a:r>
              <a:rPr lang="en-US" dirty="0" smtClean="0"/>
              <a:t>For the exam, you will need to know the functionality that takes place at the different layers of the OSI model, along with specific protocols that work at each layer. The following is a quick overview of each layer and its components. </a:t>
            </a:r>
          </a:p>
          <a:p>
            <a:endParaRPr lang="en-US" dirty="0" smtClean="0"/>
          </a:p>
          <a:p>
            <a:r>
              <a:rPr lang="en-US" b="1" dirty="0" smtClean="0"/>
              <a:t>Application</a:t>
            </a:r>
            <a:r>
              <a:rPr lang="en-US" dirty="0" smtClean="0"/>
              <a:t> </a:t>
            </a:r>
          </a:p>
          <a:p>
            <a:r>
              <a:rPr lang="en-US" dirty="0" smtClean="0"/>
              <a:t>The protocols at the application layer handle file transfer, virtual terminals , network management , and fulfilling networking requests of applications. A few of the protocols that work at this layer include • File Transfer Protocol (FTP) • Trivial File Transfer Protocol (TFTP) • Simple Network Management Protocol (SNMP) • Simple Mail Transfer Protocol (SMTP) • Telnet • Hypertext Transfer Protocol (HTTP) </a:t>
            </a:r>
          </a:p>
          <a:p>
            <a:endParaRPr lang="en-US" dirty="0" smtClean="0"/>
          </a:p>
          <a:p>
            <a:r>
              <a:rPr lang="en-US" b="1" dirty="0" smtClean="0"/>
              <a:t>Presentation</a:t>
            </a:r>
            <a:r>
              <a:rPr lang="en-US" dirty="0" smtClean="0"/>
              <a:t> </a:t>
            </a:r>
          </a:p>
          <a:p>
            <a:r>
              <a:rPr lang="en-US" dirty="0" smtClean="0"/>
              <a:t>The services of the presentation layer handle translation into standard formats, data compression and decompression, and data encryption and decryption. No protocols work at this layer, just services. The following lists some of the presentation layer standards: • American Standard Code for Information Interchange (ASCII) • Extended Binary-Coded Decimal Interchange Mode (EBCDIC) • Tagged Image File Format (TIFF) • Joint Photographic Experts Group (JPEG) • Motion Picture Experts Group (MPEG) • Musical Instrument Digital Interface (MIDI) </a:t>
            </a:r>
          </a:p>
          <a:p>
            <a:endParaRPr lang="en-US" dirty="0" smtClean="0"/>
          </a:p>
          <a:p>
            <a:r>
              <a:rPr lang="en-US" b="1" dirty="0" smtClean="0"/>
              <a:t>Session</a:t>
            </a:r>
            <a:r>
              <a:rPr lang="en-US" dirty="0" smtClean="0"/>
              <a:t> </a:t>
            </a:r>
          </a:p>
          <a:p>
            <a:r>
              <a:rPr lang="en-US" dirty="0" smtClean="0"/>
              <a:t>The session layer protocols set up connections between applications; maintain dialog control; and negotiate, establish, maintain, and tear down the communication channel. Some of the protocols that work at this layer include • Network File System (NFS) • NetBIOS • Structured Query Language (SQL) • Remote procedure call (RPC) </a:t>
            </a:r>
          </a:p>
          <a:p>
            <a:endParaRPr lang="en-US" dirty="0" smtClean="0"/>
          </a:p>
          <a:p>
            <a:r>
              <a:rPr lang="en-US" b="1" dirty="0" smtClean="0"/>
              <a:t>Transport</a:t>
            </a:r>
            <a:r>
              <a:rPr lang="en-US" dirty="0" smtClean="0"/>
              <a:t> </a:t>
            </a:r>
          </a:p>
          <a:p>
            <a:r>
              <a:rPr lang="en-US" dirty="0" smtClean="0"/>
              <a:t>The protocols at the transport layer handle end-to-end transmission and segmentation of a data stream. The following protocols work at this layer: • Transmission Control Protocol (TCP) • User Datagram Protocol (UDP) • Secure Sockets Layer (SSL)/ Transport Layer Security (TLS) • Sequenced Packet Exchange (SPX) </a:t>
            </a:r>
          </a:p>
          <a:p>
            <a:endParaRPr lang="en-US" dirty="0" smtClean="0"/>
          </a:p>
          <a:p>
            <a:r>
              <a:rPr lang="en-US" b="1" dirty="0" smtClean="0"/>
              <a:t>Network</a:t>
            </a:r>
            <a:r>
              <a:rPr lang="en-US" dirty="0" smtClean="0"/>
              <a:t> </a:t>
            </a:r>
          </a:p>
          <a:p>
            <a:r>
              <a:rPr lang="en-US" dirty="0" smtClean="0"/>
              <a:t>The responsibilities of the network layer protocols include internetworking service, addressing, and routing. The following lists some of the protocols that work at this layer: • Internet Protocol (IP) • Internet Control Message Protocol (ICMP) • Internet Group Management Protocol (IGMP) • Routing Information Protocol (RIP) • Open Shortest Path First (OSPF) • Internetwork Packet Exchange (IPX) </a:t>
            </a:r>
          </a:p>
          <a:p>
            <a:endParaRPr lang="en-US" dirty="0" smtClean="0"/>
          </a:p>
          <a:p>
            <a:r>
              <a:rPr lang="en-US" b="1" dirty="0" smtClean="0"/>
              <a:t>Data Link </a:t>
            </a:r>
          </a:p>
          <a:p>
            <a:r>
              <a:rPr lang="en-US" dirty="0" smtClean="0"/>
              <a:t>The protocols at the data link layer convert data into LAN or WAN frames for transmission and define how a computer accesses a network. This layer is divided into the Logical Link Control (LLC) and the Media Access Control (MAC) </a:t>
            </a:r>
            <a:r>
              <a:rPr lang="en-US" dirty="0" err="1" smtClean="0"/>
              <a:t>sublayers</a:t>
            </a:r>
            <a:r>
              <a:rPr lang="en-US" dirty="0" smtClean="0"/>
              <a:t>. Some protocols that work at this layer include the following: • Address Resolution Protocol (ARP) • Reverse Address Resolution Protocol (RARP) • Point-to-Point Protocol (PPP) • Serial Line Internet Protocol (SLIP) • Ethernet • Token Ring • FDDI • ATM </a:t>
            </a:r>
          </a:p>
          <a:p>
            <a:endParaRPr lang="en-US" dirty="0" smtClean="0"/>
          </a:p>
          <a:p>
            <a:r>
              <a:rPr lang="en-US" b="1" dirty="0" smtClean="0"/>
              <a:t>Physical</a:t>
            </a:r>
            <a:endParaRPr lang="en-US" dirty="0" smtClean="0"/>
          </a:p>
          <a:p>
            <a:r>
              <a:rPr lang="en-US" dirty="0" smtClean="0"/>
              <a:t>Network interface cards and drivers convert bits into electrical signals and control the physical aspects of data transmission, including optical, electrical, and mechanical requirements. The following are some of the standard interfaces at this layer: • EIA-422, EIA-423, RS-449, RS-485 • 10BASE-T, 10BASE2, 10BASE5, 100BASE-TX, 100BASE-FX, 100BASE-T, 1000BASE-T, 1000BASE-SX • Integrated Services Digital Network (ISDN) • Digital subscriber line (DSL) • Synchronous Optical Networking (SONET)</a:t>
            </a:r>
          </a:p>
          <a:p>
            <a:endParaRPr lang="en-US" dirty="0" smtClean="0"/>
          </a:p>
          <a:p>
            <a:r>
              <a:rPr lang="en-US" dirty="0" smtClean="0"/>
              <a:t>Harris, Shon (2012-11-08). CISSP All-in-One Exam Guide, 6th Edition (Kindle Locations 10902-10937).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40</a:t>
            </a:fld>
            <a:endParaRPr lang="en-US"/>
          </a:p>
        </p:txBody>
      </p:sp>
    </p:spTree>
    <p:extLst>
      <p:ext uri="{BB962C8B-B14F-4D97-AF65-F5344CB8AC3E}">
        <p14:creationId xmlns:p14="http://schemas.microsoft.com/office/powerpoint/2010/main" val="559154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CE490B-76B4-403A-837B-A9E7705C2263}" type="slidenum">
              <a:rPr lang="en-US"/>
              <a:pPr/>
              <a:t>65</a:t>
            </a:fld>
            <a:endParaRPr lang="en-US"/>
          </a:p>
        </p:txBody>
      </p:sp>
      <p:sp>
        <p:nvSpPr>
          <p:cNvPr id="614402" name="Rectangle 2"/>
          <p:cNvSpPr>
            <a:spLocks noGrp="1" noRot="1" noChangeAspect="1" noChangeArrowheads="1" noTextEdit="1"/>
          </p:cNvSpPr>
          <p:nvPr>
            <p:ph type="sldImg"/>
          </p:nvPr>
        </p:nvSpPr>
        <p:spPr>
          <a:ln/>
        </p:spPr>
      </p:sp>
      <p:sp>
        <p:nvSpPr>
          <p:cNvPr id="614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06936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979E5E-B379-4A7F-9CA5-9B8ADEF79BF4}" type="slidenum">
              <a:rPr lang="en-US"/>
              <a:pPr/>
              <a:t>70</a:t>
            </a:fld>
            <a:endParaRPr lang="en-US"/>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59658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1ADFA5-B5CC-4E26-BE90-7A376625071B}" type="slidenum">
              <a:rPr lang="en-US"/>
              <a:pPr/>
              <a:t>80</a:t>
            </a:fld>
            <a:endParaRPr lang="en-US"/>
          </a:p>
        </p:txBody>
      </p:sp>
      <p:sp>
        <p:nvSpPr>
          <p:cNvPr id="487426" name="Rectangle 2"/>
          <p:cNvSpPr>
            <a:spLocks noGrp="1" noRot="1" noChangeAspect="1" noChangeArrowheads="1" noTextEdit="1"/>
          </p:cNvSpPr>
          <p:nvPr>
            <p:ph type="sldImg"/>
          </p:nvPr>
        </p:nvSpPr>
        <p:spPr>
          <a:ln/>
        </p:spPr>
      </p:sp>
      <p:sp>
        <p:nvSpPr>
          <p:cNvPr id="487427"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2669091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2</a:t>
            </a:fld>
            <a:endParaRPr lang="en-US"/>
          </a:p>
        </p:txBody>
      </p:sp>
    </p:spTree>
    <p:extLst>
      <p:ext uri="{BB962C8B-B14F-4D97-AF65-F5344CB8AC3E}">
        <p14:creationId xmlns:p14="http://schemas.microsoft.com/office/powerpoint/2010/main" val="2155757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8D2A5F-F80A-44FF-8225-01CEC026F939}" type="slidenum">
              <a:rPr lang="en-US"/>
              <a:pPr/>
              <a:t>82</a:t>
            </a:fld>
            <a:endParaRPr lang="en-US"/>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34830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5D0495-4D20-47B6-B8B8-6B073E210610}" type="slidenum">
              <a:rPr lang="en-US"/>
              <a:pPr/>
              <a:t>87</a:t>
            </a:fld>
            <a:endParaRPr lang="en-US"/>
          </a:p>
        </p:txBody>
      </p:sp>
      <p:sp>
        <p:nvSpPr>
          <p:cNvPr id="601090" name="Rectangle 2"/>
          <p:cNvSpPr>
            <a:spLocks noGrp="1" noRot="1" noChangeAspect="1" noChangeArrowheads="1" noTextEdit="1"/>
          </p:cNvSpPr>
          <p:nvPr>
            <p:ph type="sldImg"/>
          </p:nvPr>
        </p:nvSpPr>
        <p:spPr>
          <a:ln/>
        </p:spPr>
      </p:sp>
      <p:sp>
        <p:nvSpPr>
          <p:cNvPr id="6010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10026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439C7F-9015-4884-8280-756F30E7547E}" type="slidenum">
              <a:rPr lang="en-US"/>
              <a:pPr/>
              <a:t>88</a:t>
            </a:fld>
            <a:endParaRPr lang="en-US"/>
          </a:p>
        </p:txBody>
      </p:sp>
      <p:sp>
        <p:nvSpPr>
          <p:cNvPr id="479234" name="Rectangle 2"/>
          <p:cNvSpPr>
            <a:spLocks noGrp="1" noRot="1" noChangeAspect="1" noChangeArrowheads="1" noTextEdit="1"/>
          </p:cNvSpPr>
          <p:nvPr>
            <p:ph type="sldImg"/>
          </p:nvPr>
        </p:nvSpPr>
        <p:spPr>
          <a:ln/>
        </p:spPr>
      </p:sp>
      <p:sp>
        <p:nvSpPr>
          <p:cNvPr id="479235" name="Rectangle 3"/>
          <p:cNvSpPr>
            <a:spLocks noGrp="1" noChangeArrowheads="1"/>
          </p:cNvSpPr>
          <p:nvPr>
            <p:ph type="body" idx="1"/>
          </p:nvPr>
        </p:nvSpPr>
        <p:spPr>
          <a:xfrm>
            <a:off x="152093" y="4343401"/>
            <a:ext cx="6553815" cy="4116398"/>
          </a:xfrm>
        </p:spPr>
        <p:txBody>
          <a:bodyPr/>
          <a:lstStyle/>
          <a:p>
            <a:pPr>
              <a:lnSpc>
                <a:spcPct val="90000"/>
              </a:lnSpc>
            </a:pPr>
            <a:r>
              <a:rPr lang="en-US" altLang="en-US"/>
              <a:t>In order to understand how a DNS server works, you should be familiar with what is called the domain name space. It sounds a little ominous, I know, but really it's quite simple. In fact, you've probably seen it at one time or another represented by an inverted tree.Each node on the tree represents a domain.  Everything below a node falls into its domain. One domain can be part of another domain. For example, the machine chichi is part of the .us domain as well as the .com domain. DNS software is generally made up of two elements: the actual name server, and something called a resolver. The name server responds to browser requests by supplying name-to-address conversions. When it doesn't know the answer, the resolver will ask another name server for the information. To see how it works, let's go back to the domain-name-space inverted tree. When you type in a URL, your browser sends a request to the closest name server. If that server has ever fielded a request for the same host name (within a time period set by the administrator to prevent passing old information), it will locate the information in its cache and reply. If the name server is unfamiliar with the domain name, the resolver will attempt to "solve" the problem by asking a server farther up the tree. If that doesn't work, the second server will ask yet another - until it finds one that knows. (When a server can supply an answer without asking another, it's known as an authoritative server.) </a:t>
            </a:r>
          </a:p>
        </p:txBody>
      </p:sp>
    </p:spTree>
    <p:extLst>
      <p:ext uri="{BB962C8B-B14F-4D97-AF65-F5344CB8AC3E}">
        <p14:creationId xmlns:p14="http://schemas.microsoft.com/office/powerpoint/2010/main" val="3497244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2CC67D-5386-4873-A0A4-8A6B6C350106}" type="slidenum">
              <a:rPr lang="en-US" smtClean="0"/>
              <a:pPr/>
              <a:t>89</a:t>
            </a:fld>
            <a:endParaRPr lang="en-US"/>
          </a:p>
        </p:txBody>
      </p:sp>
    </p:spTree>
    <p:extLst>
      <p:ext uri="{BB962C8B-B14F-4D97-AF65-F5344CB8AC3E}">
        <p14:creationId xmlns:p14="http://schemas.microsoft.com/office/powerpoint/2010/main" val="3443338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FF19B6-38D3-4120-9918-391C0BABAEEF}" type="slidenum">
              <a:rPr lang="en-US"/>
              <a:pPr/>
              <a:t>90</a:t>
            </a:fld>
            <a:endParaRPr lang="en-US"/>
          </a:p>
        </p:txBody>
      </p:sp>
      <p:sp>
        <p:nvSpPr>
          <p:cNvPr id="481282" name="Rectangle 2"/>
          <p:cNvSpPr>
            <a:spLocks noGrp="1" noRot="1" noChangeAspect="1" noChangeArrowheads="1" noTextEdit="1"/>
          </p:cNvSpPr>
          <p:nvPr>
            <p:ph type="sldImg"/>
          </p:nvPr>
        </p:nvSpPr>
        <p:spPr>
          <a:ln/>
        </p:spPr>
      </p:sp>
      <p:sp>
        <p:nvSpPr>
          <p:cNvPr id="481283" name="Rectangle 3"/>
          <p:cNvSpPr>
            <a:spLocks noGrp="1" noChangeArrowheads="1"/>
          </p:cNvSpPr>
          <p:nvPr>
            <p:ph type="body" idx="1"/>
          </p:nvPr>
        </p:nvSpPr>
        <p:spPr>
          <a:xfrm>
            <a:off x="915630" y="4343401"/>
            <a:ext cx="5026742" cy="4116398"/>
          </a:xfrm>
        </p:spPr>
        <p:txBody>
          <a:bodyPr/>
          <a:lstStyle/>
          <a:p>
            <a:r>
              <a:rPr lang="fr-CH" dirty="0">
                <a:solidFill>
                  <a:schemeClr val="tx2"/>
                </a:solidFill>
              </a:rPr>
              <a:t>The ARP software maintains a table of translations between IP addresses and Ethernet addresses.  This table is built dynamically.  When ARP receives a request to translate an IP address, it checks for the address in this table.  If the address is not found in the table, ARP broadcasts a packet to every host on the Ethernet.  The packet contains the IP address as its own, it responds by sending its Ethernet address back to the requesting host.  The response is then cached in the ARP table.</a:t>
            </a:r>
            <a:endParaRPr lang="fr-CH" sz="800" dirty="0">
              <a:solidFill>
                <a:schemeClr val="tx2"/>
              </a:solidFill>
            </a:endParaRPr>
          </a:p>
          <a:p>
            <a:endParaRPr lang="en-US" altLang="en-US" dirty="0"/>
          </a:p>
        </p:txBody>
      </p:sp>
    </p:spTree>
    <p:extLst>
      <p:ext uri="{BB962C8B-B14F-4D97-AF65-F5344CB8AC3E}">
        <p14:creationId xmlns:p14="http://schemas.microsoft.com/office/powerpoint/2010/main" val="4269704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D0C75C-5E59-48A6-9DE9-1F025E1457D7}" type="slidenum">
              <a:rPr lang="en-US"/>
              <a:pPr/>
              <a:t>91</a:t>
            </a:fld>
            <a:endParaRPr lang="en-US"/>
          </a:p>
        </p:txBody>
      </p:sp>
      <p:sp>
        <p:nvSpPr>
          <p:cNvPr id="483330" name="Rectangle 2"/>
          <p:cNvSpPr>
            <a:spLocks noGrp="1" noRot="1" noChangeAspect="1" noChangeArrowheads="1" noTextEdit="1"/>
          </p:cNvSpPr>
          <p:nvPr>
            <p:ph type="sldImg"/>
          </p:nvPr>
        </p:nvSpPr>
        <p:spPr>
          <a:ln/>
        </p:spPr>
      </p:sp>
      <p:sp>
        <p:nvSpPr>
          <p:cNvPr id="483331" name="Rectangle 3"/>
          <p:cNvSpPr>
            <a:spLocks noGrp="1" noChangeArrowheads="1"/>
          </p:cNvSpPr>
          <p:nvPr>
            <p:ph type="body" idx="1"/>
          </p:nvPr>
        </p:nvSpPr>
        <p:spPr>
          <a:xfrm>
            <a:off x="152094" y="4343401"/>
            <a:ext cx="6478536" cy="4116398"/>
          </a:xfrm>
        </p:spPr>
        <p:txBody>
          <a:bodyPr/>
          <a:lstStyle/>
          <a:p>
            <a:r>
              <a:rPr lang="en-US" altLang="en-US"/>
              <a:t>An example of what an ARP table looks like.  Typically the ARP table will contain this type of information.  In our example, the table contains device name (le0), which maps to an IP address (moon1)  which isn’t really an IP address but maps to a DNS entry or HOST entry somewhere which will convert it to an IP address.  The subnet mask is next, any applicable flags (SP – static publish, SM – static multicast), and the ethernet physical address for that device.</a:t>
            </a:r>
          </a:p>
          <a:p>
            <a:r>
              <a:rPr lang="en-US" altLang="en-US"/>
              <a:t>Mask – defines the size of the subnetwork, eg. 255.255.255.255 is a single host device, not a network, 240.0.0.0 is a huge class A network.</a:t>
            </a:r>
          </a:p>
          <a:p>
            <a:r>
              <a:rPr lang="en-US" altLang="en-US"/>
              <a:t>S – static (not learned by the ARP protocol)</a:t>
            </a:r>
          </a:p>
          <a:p>
            <a:r>
              <a:rPr lang="en-US" altLang="en-US"/>
              <a:t>P – publish (interface will respond to that address and talk to it)</a:t>
            </a:r>
          </a:p>
          <a:p>
            <a:r>
              <a:rPr lang="en-US" altLang="en-US"/>
              <a:t>M – mapping (used for multicast entry)</a:t>
            </a:r>
          </a:p>
          <a:p>
            <a:r>
              <a:rPr lang="en-US" altLang="en-US"/>
              <a:t>U – unresolved (waiting for ARP response)</a:t>
            </a:r>
          </a:p>
          <a:p>
            <a:r>
              <a:rPr lang="en-US" altLang="en-US"/>
              <a:t>The server1# is the actual prompt that the user who has listed out this ARP entry had on his screen, that is why you see it again at the bottom. </a:t>
            </a:r>
          </a:p>
        </p:txBody>
      </p:sp>
    </p:spTree>
    <p:extLst>
      <p:ext uri="{BB962C8B-B14F-4D97-AF65-F5344CB8AC3E}">
        <p14:creationId xmlns:p14="http://schemas.microsoft.com/office/powerpoint/2010/main" val="2807712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8D2A5F-F80A-44FF-8225-01CEC026F939}" type="slidenum">
              <a:rPr lang="en-US"/>
              <a:pPr/>
              <a:t>93</a:t>
            </a:fld>
            <a:endParaRPr lang="en-US"/>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5928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41A0D9-2219-47CD-8AB6-1740C19C6975}" type="slidenum">
              <a:rPr lang="en-US"/>
              <a:pPr/>
              <a:t>109</a:t>
            </a:fld>
            <a:endParaRPr lang="en-US"/>
          </a:p>
        </p:txBody>
      </p:sp>
      <p:sp>
        <p:nvSpPr>
          <p:cNvPr id="561154" name="Rectangle 2"/>
          <p:cNvSpPr>
            <a:spLocks noGrp="1" noRot="1" noChangeAspect="1" noChangeArrowheads="1" noTextEdit="1"/>
          </p:cNvSpPr>
          <p:nvPr>
            <p:ph type="sldImg"/>
          </p:nvPr>
        </p:nvSpPr>
        <p:spPr>
          <a:ln/>
        </p:spPr>
      </p:sp>
      <p:sp>
        <p:nvSpPr>
          <p:cNvPr id="561155" name="Rectangle 3"/>
          <p:cNvSpPr>
            <a:spLocks noGrp="1" noChangeArrowheads="1"/>
          </p:cNvSpPr>
          <p:nvPr>
            <p:ph type="body" idx="1"/>
          </p:nvPr>
        </p:nvSpPr>
        <p:spPr>
          <a:xfrm>
            <a:off x="152094" y="4343401"/>
            <a:ext cx="6478536" cy="4116398"/>
          </a:xfrm>
        </p:spPr>
        <p:txBody>
          <a:bodyPr/>
          <a:lstStyle/>
          <a:p>
            <a:pPr>
              <a:lnSpc>
                <a:spcPct val="80000"/>
              </a:lnSpc>
            </a:pPr>
            <a:r>
              <a:rPr lang="en-US" altLang="en-US"/>
              <a:t>1st generation firewall products refer to “packet filtering” or “screening routers” that deny access of specific apps &amp; services based on ACLs that enable access only for authorized port numbers (app. or service) &amp;/or source &amp; destination Internet Protocol addresses.</a:t>
            </a:r>
          </a:p>
          <a:p>
            <a:pPr>
              <a:lnSpc>
                <a:spcPct val="80000"/>
              </a:lnSpc>
            </a:pPr>
            <a:r>
              <a:rPr lang="en-US" altLang="en-US"/>
              <a:t>Figure is based on OSI Protocol Model.  Depicts the relationship &amp; security actions between the server/host (left side of figure), firewall mechanism (middle) and remote client (right side).  The red path indicates the communications layers on which the service/host, firewall mechanism and client operate.  For example, in this figure the server/host, firewall and client utilize the information available from the physical (layer 1), data link (layer 2) and network (layer 3).</a:t>
            </a:r>
          </a:p>
          <a:p>
            <a:pPr>
              <a:lnSpc>
                <a:spcPct val="80000"/>
              </a:lnSpc>
            </a:pPr>
            <a:r>
              <a:rPr lang="en-US" altLang="en-US"/>
              <a:t>The packet-filtering or screening router operates only on information from the physical, data link and network layers for access control, i.e., enforces network security policy based only on physical ports (physical layer) and IP addresses (data link layer).  The access control (depicted by the red path) indicates that the firewall router does not operate above the network layer.  Consequently, the router is incapable of using “state” or “application context” information for enforcement of network security policy.</a:t>
            </a:r>
          </a:p>
          <a:p>
            <a:pPr>
              <a:lnSpc>
                <a:spcPct val="80000"/>
              </a:lnSpc>
            </a:pPr>
            <a:r>
              <a:rPr lang="en-US" altLang="en-US"/>
              <a:t>They are the least secure type of firewall because they are not application aware, that is, they cannot understand the context of a given communication, making them easier for hackers to break.</a:t>
            </a:r>
          </a:p>
          <a:p>
            <a:endParaRPr lang="en-US" altLang="en-US"/>
          </a:p>
        </p:txBody>
      </p:sp>
    </p:spTree>
    <p:extLst>
      <p:ext uri="{BB962C8B-B14F-4D97-AF65-F5344CB8AC3E}">
        <p14:creationId xmlns:p14="http://schemas.microsoft.com/office/powerpoint/2010/main" val="3946158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Stateful</a:t>
            </a:r>
            <a:r>
              <a:rPr lang="en-US" dirty="0" smtClean="0"/>
              <a:t>-Inspection Firewall Characteristics The following lists some important characteristics of a </a:t>
            </a:r>
            <a:r>
              <a:rPr lang="en-US" dirty="0" err="1" smtClean="0"/>
              <a:t>stateful</a:t>
            </a:r>
            <a:r>
              <a:rPr lang="en-US" dirty="0" smtClean="0"/>
              <a:t>-inspection firewall: • Maintains a state table that tracks each and every communication session • Provides a high degree of security and does not introduce the performance hit that application proxy firewalls introduce • Is scalable and transparent to users • Provides data for tracking connectionless protocols such as UDP and ICMP</a:t>
            </a:r>
          </a:p>
          <a:p>
            <a:endParaRPr lang="en-US" dirty="0" smtClean="0"/>
          </a:p>
          <a:p>
            <a:r>
              <a:rPr lang="en-US" dirty="0" smtClean="0"/>
              <a:t>Harris, Shon (2012-11-08). CISSP All-in-One Exam Guide, 6th Edition (Kindle Locations 12846-12850). McGraw-Hill Education. Kindle Edition. </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111</a:t>
            </a:fld>
            <a:endParaRPr lang="en-US"/>
          </a:p>
        </p:txBody>
      </p:sp>
    </p:spTree>
    <p:extLst>
      <p:ext uri="{BB962C8B-B14F-4D97-AF65-F5344CB8AC3E}">
        <p14:creationId xmlns:p14="http://schemas.microsoft.com/office/powerpoint/2010/main" val="3973511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5EC232-B5AA-4927-A82F-D799F3A60AC5}" type="slidenum">
              <a:rPr lang="en-US"/>
              <a:pPr/>
              <a:t>112</a:t>
            </a:fld>
            <a:endParaRPr lang="en-US"/>
          </a:p>
        </p:txBody>
      </p:sp>
      <p:sp>
        <p:nvSpPr>
          <p:cNvPr id="569346" name="Rectangle 2"/>
          <p:cNvSpPr>
            <a:spLocks noGrp="1" noRot="1" noChangeAspect="1" noChangeArrowheads="1" noTextEdit="1"/>
          </p:cNvSpPr>
          <p:nvPr>
            <p:ph type="sldImg"/>
          </p:nvPr>
        </p:nvSpPr>
        <p:spPr>
          <a:ln/>
        </p:spPr>
      </p:sp>
      <p:sp>
        <p:nvSpPr>
          <p:cNvPr id="569347" name="Rectangle 3"/>
          <p:cNvSpPr>
            <a:spLocks noGrp="1" noChangeArrowheads="1"/>
          </p:cNvSpPr>
          <p:nvPr>
            <p:ph type="body" idx="1"/>
          </p:nvPr>
        </p:nvSpPr>
        <p:spPr>
          <a:xfrm>
            <a:off x="2" y="4140378"/>
            <a:ext cx="7010093" cy="4757438"/>
          </a:xfrm>
        </p:spPr>
        <p:txBody>
          <a:bodyPr/>
          <a:lstStyle/>
          <a:p>
            <a:pPr>
              <a:lnSpc>
                <a:spcPct val="80000"/>
              </a:lnSpc>
            </a:pPr>
            <a:r>
              <a:rPr lang="en-US" altLang="en-US"/>
              <a:t>2nd generation firewalls are application firewall systems that implement ACLs with application gateways &amp;/or “proxy servers” for specific apps &amp; services.</a:t>
            </a:r>
          </a:p>
          <a:p>
            <a:pPr>
              <a:lnSpc>
                <a:spcPct val="80000"/>
              </a:lnSpc>
            </a:pPr>
            <a:r>
              <a:rPr lang="en-US" altLang="en-US"/>
              <a:t>The app. gateways &amp; proxy servers execute trusted code for apps  services in place of the generic servers which contain known vulnerabilities &amp; security flaws.  App. gateways &amp; proxy servers are enabled on the basis of a security model &amp; policy.</a:t>
            </a:r>
          </a:p>
          <a:p>
            <a:pPr>
              <a:lnSpc>
                <a:spcPct val="80000"/>
              </a:lnSpc>
            </a:pPr>
            <a:r>
              <a:rPr lang="en-US" altLang="en-US"/>
              <a:t>The application firewall operates at the application layer and is aware of information from all 7 layers.  However, it utilizes only the application layer for enforcement of network security policy.  Also, as depicted by the broken red path, the client does not communicate directly with the service/host.  The client-to-service/host communications are through a “proxy-server” provided by the application firewall..  Consequently, full services of the client/server model are not available and it is said that the model is broken.  Also, the performance and scalability are constrained by the proxy server, although some improvements have been realized by using “adaptive” application gateways for specific applications and services, i.e., improved proxy services.</a:t>
            </a:r>
          </a:p>
          <a:p>
            <a:pPr>
              <a:lnSpc>
                <a:spcPct val="80000"/>
              </a:lnSpc>
            </a:pPr>
            <a:r>
              <a:rPr lang="en-US" altLang="en-US"/>
              <a:t>Application gateways improve on security by examining all application layers, bringing context information into the decision process.  However, they do this by breaking the client/server model.  Every client/server communication requires two connections: one from the client to the firewall, and one from the firewall to the server.  In addition, each proxy requires a different application process, or daemon, making scalability and support for new applications a problem.</a:t>
            </a:r>
          </a:p>
        </p:txBody>
      </p:sp>
    </p:spTree>
    <p:extLst>
      <p:ext uri="{BB962C8B-B14F-4D97-AF65-F5344CB8AC3E}">
        <p14:creationId xmlns:p14="http://schemas.microsoft.com/office/powerpoint/2010/main" val="367831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3</a:t>
            </a:fld>
            <a:endParaRPr lang="en-US"/>
          </a:p>
        </p:txBody>
      </p:sp>
    </p:spTree>
    <p:extLst>
      <p:ext uri="{BB962C8B-B14F-4D97-AF65-F5344CB8AC3E}">
        <p14:creationId xmlns:p14="http://schemas.microsoft.com/office/powerpoint/2010/main" val="3105320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2CC67D-5386-4873-A0A4-8A6B6C350106}" type="slidenum">
              <a:rPr lang="en-US" smtClean="0"/>
              <a:pPr/>
              <a:t>124</a:t>
            </a:fld>
            <a:endParaRPr lang="en-US"/>
          </a:p>
        </p:txBody>
      </p:sp>
    </p:spTree>
    <p:extLst>
      <p:ext uri="{BB962C8B-B14F-4D97-AF65-F5344CB8AC3E}">
        <p14:creationId xmlns:p14="http://schemas.microsoft.com/office/powerpoint/2010/main" val="2150206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74764D-917C-4245-AB12-7343D7881B05}" type="slidenum">
              <a:rPr lang="en-US"/>
              <a:pPr/>
              <a:t>156</a:t>
            </a:fld>
            <a:endParaRPr lang="en-US"/>
          </a:p>
        </p:txBody>
      </p:sp>
      <p:sp>
        <p:nvSpPr>
          <p:cNvPr id="610306" name="Rectangle 2"/>
          <p:cNvSpPr>
            <a:spLocks noGrp="1" noRot="1" noChangeAspect="1" noChangeArrowheads="1" noTextEdit="1"/>
          </p:cNvSpPr>
          <p:nvPr>
            <p:ph type="sldImg"/>
          </p:nvPr>
        </p:nvSpPr>
        <p:spPr>
          <a:ln/>
        </p:spPr>
      </p:sp>
      <p:sp>
        <p:nvSpPr>
          <p:cNvPr id="6103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44545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1168875-1263-4CDB-9BAE-99A1C500DE4D}" type="slidenum">
              <a:rPr lang="en-US" smtClean="0"/>
              <a:pPr>
                <a:defRPr/>
              </a:pPr>
              <a:t>166</a:t>
            </a:fld>
            <a:endParaRPr lang="en-US"/>
          </a:p>
        </p:txBody>
      </p:sp>
    </p:spTree>
    <p:extLst>
      <p:ext uri="{BB962C8B-B14F-4D97-AF65-F5344CB8AC3E}">
        <p14:creationId xmlns:p14="http://schemas.microsoft.com/office/powerpoint/2010/main" val="33805269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Compliance Control: A process, effected by management and other personnel, designed to provide reasonable assurance that transactions are executed in accordance with 1) laws governing the use of budget authority and other laws and regulations that could have a direct and material effect on the financial statements or required supplementary stewardship information and 2) any other laws, regulations, and government wide policies identified in OMB audit guidance. [GAO/PCIE Financial Audit Manual]</a:t>
            </a:r>
          </a:p>
          <a:p>
            <a:r>
              <a:rPr lang="en-US" dirty="0"/>
              <a:t>Source: </a:t>
            </a:r>
            <a:r>
              <a:rPr lang="en-US" dirty="0" smtClean="0">
                <a:hlinkClick r:id="rId3"/>
              </a:rPr>
              <a:t>http://www.unifiedcompliance.com/it_compliance/language_compliance/definitions/c.html</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64EA3937-FFEF-4E4D-8A66-81C91528576D}" type="slidenum">
              <a:rPr lang="en-US" smtClean="0"/>
              <a:pPr>
                <a:defRPr/>
              </a:pPr>
              <a:t>167</a:t>
            </a:fld>
            <a:endParaRPr lang="en-US"/>
          </a:p>
        </p:txBody>
      </p:sp>
    </p:spTree>
    <p:extLst>
      <p:ext uri="{BB962C8B-B14F-4D97-AF65-F5344CB8AC3E}">
        <p14:creationId xmlns:p14="http://schemas.microsoft.com/office/powerpoint/2010/main" val="2156528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5</a:t>
            </a:fld>
            <a:endParaRPr lang="en-US"/>
          </a:p>
        </p:txBody>
      </p:sp>
    </p:spTree>
    <p:extLst>
      <p:ext uri="{BB962C8B-B14F-4D97-AF65-F5344CB8AC3E}">
        <p14:creationId xmlns:p14="http://schemas.microsoft.com/office/powerpoint/2010/main" val="804243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1C191FC-3239-4359-93F2-B9D18FEBA7B8}" type="slidenum">
              <a:rPr lang="en-US" altLang="en-US"/>
              <a:pPr/>
              <a:t>20</a:t>
            </a:fld>
            <a:endParaRPr lang="en-US"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11344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2 The first four nodes of the ARPANET connected the University of Southern California (UCLA), Stanford</a:t>
            </a:r>
          </a:p>
          <a:p>
            <a:r>
              <a:rPr lang="en-US" sz="1200" b="0" i="0" u="none" strike="noStrike" kern="1200" baseline="0" dirty="0" smtClean="0">
                <a:solidFill>
                  <a:schemeClr val="tx1"/>
                </a:solidFill>
                <a:latin typeface="+mn-lt"/>
                <a:ea typeface="+mn-ea"/>
                <a:cs typeface="+mn-cs"/>
              </a:rPr>
              <a:t>Research Institute (SRI), the University of California, Santa Barbara (UCSB), and the University</a:t>
            </a:r>
          </a:p>
          <a:p>
            <a:r>
              <a:rPr lang="en-US" sz="1200" b="0" i="0" u="none" strike="noStrike" kern="1200" baseline="0" dirty="0" smtClean="0">
                <a:solidFill>
                  <a:schemeClr val="tx1"/>
                </a:solidFill>
                <a:latin typeface="+mn-lt"/>
                <a:ea typeface="+mn-ea"/>
                <a:cs typeface="+mn-cs"/>
              </a:rPr>
              <a:t>of Utah.</a:t>
            </a:r>
          </a:p>
          <a:p>
            <a:r>
              <a:rPr lang="en-US" sz="1200" b="0" i="0" u="none" strike="noStrike" kern="1200" baseline="0" dirty="0" smtClean="0">
                <a:solidFill>
                  <a:schemeClr val="tx1"/>
                </a:solidFill>
                <a:latin typeface="+mn-lt"/>
                <a:ea typeface="+mn-ea"/>
                <a:cs typeface="+mn-cs"/>
              </a:rPr>
              <a:t>3 University College of London (England) via NORSAR (Norway)</a:t>
            </a:r>
          </a:p>
          <a:p>
            <a:r>
              <a:rPr lang="en-US" sz="1200" b="0" i="0" u="none" strike="noStrike" kern="1200" baseline="0" dirty="0" smtClean="0">
                <a:solidFill>
                  <a:schemeClr val="tx1"/>
                </a:solidFill>
                <a:latin typeface="+mn-lt"/>
                <a:ea typeface="+mn-ea"/>
                <a:cs typeface="+mn-cs"/>
              </a:rPr>
              <a:t>4 A </a:t>
            </a:r>
            <a:r>
              <a:rPr lang="en-US" sz="1200" b="0" i="1" u="none" strike="noStrike" kern="1200" baseline="0" dirty="0" smtClean="0">
                <a:solidFill>
                  <a:schemeClr val="tx1"/>
                </a:solidFill>
                <a:latin typeface="+mn-lt"/>
                <a:ea typeface="+mn-ea"/>
                <a:cs typeface="+mn-cs"/>
              </a:rPr>
              <a:t>network protocol </a:t>
            </a:r>
            <a:r>
              <a:rPr lang="en-US" sz="1200" b="0" i="0" u="none" strike="noStrike" kern="1200" baseline="0" dirty="0" smtClean="0">
                <a:solidFill>
                  <a:schemeClr val="tx1"/>
                </a:solidFill>
                <a:latin typeface="+mn-lt"/>
                <a:ea typeface="+mn-ea"/>
                <a:cs typeface="+mn-cs"/>
              </a:rPr>
              <a:t>is a common language for communicating across a network. The protocol specifies</a:t>
            </a:r>
          </a:p>
          <a:p>
            <a:r>
              <a:rPr lang="en-US" sz="1200" b="0" i="0" u="none" strike="noStrike" kern="1200" baseline="0" dirty="0" smtClean="0">
                <a:solidFill>
                  <a:schemeClr val="tx1"/>
                </a:solidFill>
                <a:latin typeface="+mn-lt"/>
                <a:ea typeface="+mn-ea"/>
                <a:cs typeface="+mn-cs"/>
              </a:rPr>
              <a:t>the rules for data format and transmission.</a:t>
            </a:r>
          </a:p>
          <a:p>
            <a:r>
              <a:rPr lang="en-US" sz="1200" b="0" i="0" u="none" strike="noStrike" kern="1200" baseline="0" dirty="0" smtClean="0">
                <a:solidFill>
                  <a:schemeClr val="tx1"/>
                </a:solidFill>
                <a:latin typeface="+mn-lt"/>
                <a:ea typeface="+mn-ea"/>
                <a:cs typeface="+mn-cs"/>
              </a:rPr>
              <a:t>5 By then ARPA had changed its name to DARPA (Defense Advanced Research Projects Agency).</a:t>
            </a:r>
          </a:p>
          <a:p>
            <a:r>
              <a:rPr lang="en-US" sz="1200" b="0" i="0" u="none" strike="noStrike" kern="1200" baseline="0" dirty="0" smtClean="0">
                <a:solidFill>
                  <a:schemeClr val="tx1"/>
                </a:solidFill>
                <a:latin typeface="+mn-lt"/>
                <a:ea typeface="+mn-ea"/>
                <a:cs typeface="+mn-cs"/>
              </a:rPr>
              <a:t>6 As of January 2002, the number of hosts advertised in the Domain Name Service (DNS) was</a:t>
            </a:r>
          </a:p>
          <a:p>
            <a:r>
              <a:rPr lang="fr-FR" sz="1200" b="0" i="0" u="none" strike="noStrike" kern="1200" baseline="0" dirty="0" smtClean="0">
                <a:solidFill>
                  <a:schemeClr val="tx1"/>
                </a:solidFill>
                <a:latin typeface="+mn-lt"/>
                <a:ea typeface="+mn-ea"/>
                <a:cs typeface="+mn-cs"/>
              </a:rPr>
              <a:t>147,344,723. Source: Internet Software Consortium (http://www.isc.org/).</a:t>
            </a:r>
          </a:p>
          <a:p>
            <a:r>
              <a:rPr lang="en-US" sz="1200" b="0" i="0" u="none" strike="noStrike" kern="1200" baseline="0" dirty="0" smtClean="0">
                <a:solidFill>
                  <a:schemeClr val="tx1"/>
                </a:solidFill>
                <a:latin typeface="+mn-lt"/>
                <a:ea typeface="+mn-ea"/>
                <a:cs typeface="+mn-cs"/>
              </a:rPr>
              <a:t>7 For additional CERT/CC statistics, see http://www.cert.org/stats/.</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22</a:t>
            </a:fld>
            <a:endParaRPr lang="en-US"/>
          </a:p>
        </p:txBody>
      </p:sp>
    </p:spTree>
    <p:extLst>
      <p:ext uri="{BB962C8B-B14F-4D97-AF65-F5344CB8AC3E}">
        <p14:creationId xmlns:p14="http://schemas.microsoft.com/office/powerpoint/2010/main" val="3082227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8 One of the header fields in the packet contains a numerical counter called Time To Live (TTL) which is</a:t>
            </a:r>
          </a:p>
          <a:p>
            <a:r>
              <a:rPr lang="en-US" sz="1200" b="0" i="0" u="none" strike="noStrike" kern="1200" baseline="0" dirty="0" smtClean="0">
                <a:solidFill>
                  <a:schemeClr val="tx1"/>
                </a:solidFill>
                <a:latin typeface="+mn-lt"/>
                <a:ea typeface="+mn-ea"/>
                <a:cs typeface="+mn-cs"/>
              </a:rPr>
              <a:t>decremented by one for each hop (i.e., each time a router processes the packet) to prevent infinite looping.</a:t>
            </a:r>
          </a:p>
          <a:p>
            <a:r>
              <a:rPr lang="en-US" sz="1200" b="0" i="0" u="none" strike="noStrike" kern="1200" baseline="0" dirty="0" smtClean="0">
                <a:solidFill>
                  <a:schemeClr val="tx1"/>
                </a:solidFill>
                <a:latin typeface="+mn-lt"/>
                <a:ea typeface="+mn-ea"/>
                <a:cs typeface="+mn-cs"/>
              </a:rPr>
              <a:t>When the counter reaches zero, the packet is no longer forwarded, and a control packet (i.e., a notification)</a:t>
            </a:r>
          </a:p>
          <a:p>
            <a:r>
              <a:rPr lang="en-US" sz="1200" b="0" i="0" u="none" strike="noStrike" kern="1200" baseline="0" dirty="0" smtClean="0">
                <a:solidFill>
                  <a:schemeClr val="tx1"/>
                </a:solidFill>
                <a:latin typeface="+mn-lt"/>
                <a:ea typeface="+mn-ea"/>
                <a:cs typeface="+mn-cs"/>
              </a:rPr>
              <a:t>is sent back to the source address.</a:t>
            </a:r>
          </a:p>
          <a:p>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23</a:t>
            </a:fld>
            <a:endParaRPr lang="en-US"/>
          </a:p>
        </p:txBody>
      </p:sp>
    </p:spTree>
    <p:extLst>
      <p:ext uri="{BB962C8B-B14F-4D97-AF65-F5344CB8AC3E}">
        <p14:creationId xmlns:p14="http://schemas.microsoft.com/office/powerpoint/2010/main" val="2166117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9 Each decimal number represents 8 bits of a 32-bit binary representation of the IP address.</a:t>
            </a:r>
          </a:p>
          <a:p>
            <a:r>
              <a:rPr lang="en-US" sz="1200" b="0" i="0" u="none" strike="noStrike" kern="1200" baseline="0" dirty="0" smtClean="0">
                <a:solidFill>
                  <a:schemeClr val="tx1"/>
                </a:solidFill>
                <a:latin typeface="+mn-lt"/>
                <a:ea typeface="+mn-ea"/>
                <a:cs typeface="+mn-cs"/>
              </a:rPr>
              <a:t>10 For further information on DNS, see http://www.isc.org/products/BIND/.</a:t>
            </a:r>
            <a:endParaRPr lang="en-US" dirty="0"/>
          </a:p>
        </p:txBody>
      </p:sp>
      <p:sp>
        <p:nvSpPr>
          <p:cNvPr id="4" name="Slide Number Placeholder 3"/>
          <p:cNvSpPr>
            <a:spLocks noGrp="1"/>
          </p:cNvSpPr>
          <p:nvPr>
            <p:ph type="sldNum" sz="quarter" idx="10"/>
          </p:nvPr>
        </p:nvSpPr>
        <p:spPr/>
        <p:txBody>
          <a:bodyPr/>
          <a:lstStyle/>
          <a:p>
            <a:fld id="{2203343A-D251-4FA5-B412-10A6FA63A0D8}" type="slidenum">
              <a:rPr lang="en-US" smtClean="0"/>
              <a:pPr/>
              <a:t>24</a:t>
            </a:fld>
            <a:endParaRPr lang="en-US"/>
          </a:p>
        </p:txBody>
      </p:sp>
    </p:spTree>
    <p:extLst>
      <p:ext uri="{BB962C8B-B14F-4D97-AF65-F5344CB8AC3E}">
        <p14:creationId xmlns:p14="http://schemas.microsoft.com/office/powerpoint/2010/main" val="4232253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3343A-D251-4FA5-B412-10A6FA63A0D8}" type="slidenum">
              <a:rPr lang="en-US" smtClean="0"/>
              <a:pPr/>
              <a:t>25</a:t>
            </a:fld>
            <a:endParaRPr lang="en-US"/>
          </a:p>
        </p:txBody>
      </p:sp>
    </p:spTree>
    <p:extLst>
      <p:ext uri="{BB962C8B-B14F-4D97-AF65-F5344CB8AC3E}">
        <p14:creationId xmlns:p14="http://schemas.microsoft.com/office/powerpoint/2010/main" val="628512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6" name="Picture 19"/>
          <p:cNvPicPr>
            <a:picLocks noChangeAspect="1" noChangeArrowheads="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solidFill>
            <a:schemeClr val="bg1"/>
          </a:solid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rgbClr val="803D06"/>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userDrawn="1"/>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91440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Black Backgroun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1"/>
            <a:ext cx="9144000" cy="6553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7875254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act Information">
    <p:spTree>
      <p:nvGrpSpPr>
        <p:cNvPr id="1" name=""/>
        <p:cNvGrpSpPr/>
        <p:nvPr/>
      </p:nvGrpSpPr>
      <p:grpSpPr>
        <a:xfrm>
          <a:off x="0" y="0"/>
          <a:ext cx="0" cy="0"/>
          <a:chOff x="0" y="0"/>
          <a:chExt cx="0" cy="0"/>
        </a:xfrm>
      </p:grpSpPr>
      <p:sp>
        <p:nvSpPr>
          <p:cNvPr id="25" name="Rectangle 24"/>
          <p:cNvSpPr/>
          <p:nvPr userDrawn="1"/>
        </p:nvSpPr>
        <p:spPr>
          <a:xfrm>
            <a:off x="0" y="1600200"/>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7" name="Slide Number Placeholder 1"/>
          <p:cNvSpPr txBox="1">
            <a:spLocks/>
          </p:cNvSpPr>
          <p:nvPr/>
        </p:nvSpPr>
        <p:spPr>
          <a:xfrm>
            <a:off x="8229600" y="6559971"/>
            <a:ext cx="762000" cy="263525"/>
          </a:xfrm>
          <a:prstGeom prst="rect">
            <a:avLst/>
          </a:prstGeom>
        </p:spPr>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fld id="{84C715B3-ECB2-4338-B7FB-51EEFF78249D}" type="slidenum">
              <a:rPr kumimoji="0" lang="en-US" sz="1100" b="1" i="0" u="none" strike="noStrike" kern="1200" cap="none" spc="0" normalizeH="0" baseline="0" noProof="0" smtClean="0">
                <a:ln>
                  <a:noFill/>
                </a:ln>
                <a:solidFill>
                  <a:schemeClr val="bg1"/>
                </a:solidFill>
                <a:effectLst/>
                <a:uLnTx/>
                <a:uFillTx/>
                <a:latin typeface="Century Gothic"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1" i="0" u="none" strike="noStrike" kern="1200" cap="none" spc="0" normalizeH="0" baseline="0" noProof="0" dirty="0">
              <a:ln>
                <a:noFill/>
              </a:ln>
              <a:solidFill>
                <a:schemeClr val="bg1"/>
              </a:solidFill>
              <a:effectLst/>
              <a:uLnTx/>
              <a:uFillTx/>
              <a:latin typeface="Century Gothic" pitchFamily="34" charset="0"/>
              <a:ea typeface="+mn-ea"/>
              <a:cs typeface="+mn-cs"/>
            </a:endParaRPr>
          </a:p>
        </p:txBody>
      </p:sp>
      <p:sp>
        <p:nvSpPr>
          <p:cNvPr id="17" name="Rectangle 16"/>
          <p:cNvSpPr/>
          <p:nvPr/>
        </p:nvSpPr>
        <p:spPr>
          <a:xfrm>
            <a:off x="0" y="11430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p:cNvSpPr>
            <a:spLocks noGrp="1"/>
          </p:cNvSpPr>
          <p:nvPr>
            <p:ph type="body" idx="11" hasCustomPrompt="1"/>
          </p:nvPr>
        </p:nvSpPr>
        <p:spPr>
          <a:xfrm>
            <a:off x="2819400" y="2743200"/>
            <a:ext cx="5185083"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[Instructor]</a:t>
            </a:r>
          </a:p>
        </p:txBody>
      </p:sp>
      <p:sp>
        <p:nvSpPr>
          <p:cNvPr id="21" name="Text Placeholder 4"/>
          <p:cNvSpPr>
            <a:spLocks noGrp="1"/>
          </p:cNvSpPr>
          <p:nvPr>
            <p:ph type="body" sz="quarter" idx="12" hasCustomPrompt="1"/>
          </p:nvPr>
        </p:nvSpPr>
        <p:spPr>
          <a:xfrm>
            <a:off x="2819401" y="4572000"/>
            <a:ext cx="5187120" cy="476913"/>
          </a:xfrm>
        </p:spPr>
        <p:txBody>
          <a:bodyPr anchor="b"/>
          <a:lstStyle>
            <a:lvl1pPr marL="0" indent="0" algn="r">
              <a:buNone/>
              <a:defRPr sz="2400" b="0">
                <a:solidFill>
                  <a:schemeClr val="tx1"/>
                </a:solidFill>
                <a:latin typeface="Arial Black"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[Action Items]</a:t>
            </a:r>
          </a:p>
        </p:txBody>
      </p:sp>
      <p:sp>
        <p:nvSpPr>
          <p:cNvPr id="38" name="Text Placeholder 2"/>
          <p:cNvSpPr>
            <a:spLocks noGrp="1"/>
          </p:cNvSpPr>
          <p:nvPr>
            <p:ph type="body" idx="1" hasCustomPrompt="1"/>
          </p:nvPr>
        </p:nvSpPr>
        <p:spPr>
          <a:xfrm>
            <a:off x="2819400" y="3220113"/>
            <a:ext cx="518477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[Contact Information]</a:t>
            </a:r>
          </a:p>
        </p:txBody>
      </p:sp>
      <p:sp>
        <p:nvSpPr>
          <p:cNvPr id="39" name="Text Placeholder 4"/>
          <p:cNvSpPr>
            <a:spLocks noGrp="1"/>
          </p:cNvSpPr>
          <p:nvPr>
            <p:ph type="body" sz="quarter" idx="3" hasCustomPrompt="1"/>
          </p:nvPr>
        </p:nvSpPr>
        <p:spPr>
          <a:xfrm>
            <a:off x="2822575" y="5048913"/>
            <a:ext cx="5183045" cy="1351887"/>
          </a:xfrm>
        </p:spPr>
        <p:txBody>
          <a:bodyPr anchor="t" anchorCtr="0"/>
          <a:lstStyle>
            <a:lvl1pPr marL="0" indent="0" algn="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[Details]</a:t>
            </a:r>
          </a:p>
        </p:txBody>
      </p:sp>
      <p:sp>
        <p:nvSpPr>
          <p:cNvPr id="53" name="Rectangle 3"/>
          <p:cNvSpPr/>
          <p:nvPr/>
        </p:nvSpPr>
        <p:spPr>
          <a:xfrm>
            <a:off x="0" y="0"/>
            <a:ext cx="9144000" cy="1600200"/>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sp>
        <p:nvSpPr>
          <p:cNvPr id="61" name="TextBox 60"/>
          <p:cNvSpPr txBox="1"/>
          <p:nvPr/>
        </p:nvSpPr>
        <p:spPr>
          <a:xfrm>
            <a:off x="304800" y="0"/>
            <a:ext cx="5334000" cy="1600200"/>
          </a:xfrm>
          <a:prstGeom prst="rect">
            <a:avLst/>
          </a:prstGeom>
          <a:noFill/>
        </p:spPr>
        <p:txBody>
          <a:bodyPr wrap="square" lIns="91440" rIns="274320" rtlCol="0" anchor="ctr" anchorCtr="0">
            <a:noAutofit/>
          </a:bodyPr>
          <a:lstStyle/>
          <a:p>
            <a:pPr algn="l"/>
            <a:r>
              <a:rPr lang="en-US" sz="3600" b="1" i="0" spc="0" baseline="0" dirty="0" smtClean="0">
                <a:solidFill>
                  <a:schemeClr val="bg1"/>
                </a:solidFill>
                <a:latin typeface="Arial" pitchFamily="34" charset="0"/>
                <a:ea typeface="Tahoma" pitchFamily="34" charset="0"/>
                <a:cs typeface="Arial" pitchFamily="34" charset="0"/>
              </a:rPr>
              <a:t>Thank you!</a:t>
            </a:r>
            <a:endParaRPr lang="en-US" sz="3600" b="1" i="0" spc="0" baseline="0" dirty="0">
              <a:solidFill>
                <a:schemeClr val="bg1"/>
              </a:solidFill>
              <a:latin typeface="Arial" pitchFamily="34" charset="0"/>
              <a:ea typeface="Tahoma" pitchFamily="34" charset="0"/>
              <a:cs typeface="Arial" pitchFamily="34" charset="0"/>
            </a:endParaRPr>
          </a:p>
        </p:txBody>
      </p:sp>
      <p:cxnSp>
        <p:nvCxnSpPr>
          <p:cNvPr id="15" name="Straight Connector 14"/>
          <p:cNvCxnSpPr/>
          <p:nvPr userDrawn="1"/>
        </p:nvCxnSpPr>
        <p:spPr>
          <a:xfrm>
            <a:off x="0" y="1600200"/>
            <a:ext cx="9144000"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userDrawn="1"/>
        </p:nvSpPr>
        <p:spPr>
          <a:xfrm>
            <a:off x="6400800" y="8382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768923" y="12192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a:stretch/>
        </p:blipFill>
        <p:spPr bwMode="auto">
          <a:xfrm>
            <a:off x="6483813" y="1184172"/>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52800" y="1295400"/>
            <a:ext cx="5791200" cy="518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152400" y="1293150"/>
            <a:ext cx="3008313" cy="5143328"/>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47749"/>
            <a:ext cx="9144000" cy="740841"/>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143000" y="2057400"/>
            <a:ext cx="6934200" cy="44196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905000" y="1219200"/>
            <a:ext cx="5410200" cy="7620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19200"/>
            <a:ext cx="20574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219200"/>
            <a:ext cx="60198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152400" y="1219200"/>
            <a:ext cx="8763000" cy="5257800"/>
          </a:xfrm>
        </p:spPr>
        <p:txBody>
          <a:bodyPr/>
          <a:lstStyle/>
          <a:p>
            <a:endParaRPr lang="en-US"/>
          </a:p>
        </p:txBody>
      </p:sp>
      <p:sp>
        <p:nvSpPr>
          <p:cNvPr id="4" name="Title Placeholder 1"/>
          <p:cNvSpPr>
            <a:spLocks noGrp="1"/>
          </p:cNvSpPr>
          <p:nvPr>
            <p:ph type="title"/>
          </p:nvPr>
        </p:nvSpPr>
        <p:spPr bwMode="auto">
          <a:xfrm>
            <a:off x="0" y="4572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219200"/>
            <a:ext cx="8991600" cy="5257800"/>
          </a:xfrm>
        </p:spPr>
        <p:txBody>
          <a:bodyPr>
            <a:normAutofit/>
          </a:bodyPr>
          <a:lstStyle>
            <a:lvl1pPr marL="365760" indent="-365760">
              <a:buFontTx/>
              <a:buBlip>
                <a:blip r:embed="rId2"/>
              </a:buBlip>
              <a:defRPr sz="3200"/>
            </a:lvl1pPr>
            <a:lvl2pPr>
              <a:buFont typeface="Calibri" pitchFamily="34" charset="0"/>
              <a:buChar char="◌"/>
              <a:defRPr sz="2800"/>
            </a:lvl2pPr>
            <a:lvl3pPr>
              <a:buFont typeface="Arial" pitchFamily="34" charset="0"/>
              <a:buChar char="•"/>
              <a:defRPr sz="2400"/>
            </a:lvl3pPr>
            <a:lvl4pPr>
              <a:buFont typeface="Calibri" pitchFamily="34" charset="0"/>
              <a:buChar char="‒"/>
              <a:defRPr sz="2000"/>
            </a:lvl4pPr>
            <a:lvl5pPr>
              <a:buFont typeface="Arial" pitchFamily="34" charset="0"/>
              <a:buChar char="•"/>
              <a:defRPr sz="2000"/>
            </a:lvl5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1"/>
          <p:cNvSpPr>
            <a:spLocks noGrp="1"/>
          </p:cNvSpPr>
          <p:nvPr>
            <p:ph type="title"/>
          </p:nvPr>
        </p:nvSpPr>
        <p:spPr bwMode="auto">
          <a:xfrm>
            <a:off x="0" y="4572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5" name="Slide Number Placeholder 5"/>
          <p:cNvSpPr>
            <a:spLocks noGrp="1"/>
          </p:cNvSpPr>
          <p:nvPr>
            <p:ph type="sldNum" sz="quarter" idx="10"/>
          </p:nvPr>
        </p:nvSpPr>
        <p:spPr>
          <a:xfrm>
            <a:off x="8229600" y="6559971"/>
            <a:ext cx="762000" cy="263525"/>
          </a:xfrm>
          <a:prstGeom prst="rect">
            <a:avLst/>
          </a:prstGeom>
        </p:spPr>
        <p:txBody>
          <a:bodyPr/>
          <a:lstStyle>
            <a:lvl1pPr algn="ctr" rtl="0" fontAlgn="auto">
              <a:spcBef>
                <a:spcPts val="0"/>
              </a:spcBef>
              <a:spcAft>
                <a:spcPts val="0"/>
              </a:spcAft>
              <a:defRPr lang="en-US" sz="1200" b="0" kern="1200" smtClean="0">
                <a:solidFill>
                  <a:schemeClr val="bg1"/>
                </a:solidFill>
                <a:latin typeface="Arial Black" pitchFamily="34" charset="0"/>
                <a:ea typeface="+mn-ea"/>
                <a:cs typeface="+mn-cs"/>
              </a:defRPr>
            </a:lvl1pPr>
          </a:lstStyle>
          <a:p>
            <a:fld id="{FB124A42-3BFC-4002-A422-5D3896DD5E41}" type="slidenum">
              <a:rPr lang="en-US" smtClean="0"/>
              <a:pPr/>
              <a:t>‹#›</a:t>
            </a:fld>
            <a:endParaRPr lang="en-US" dirty="0"/>
          </a:p>
        </p:txBody>
      </p:sp>
    </p:spTree>
    <p:extLst>
      <p:ext uri="{BB962C8B-B14F-4D97-AF65-F5344CB8AC3E}">
        <p14:creationId xmlns:p14="http://schemas.microsoft.com/office/powerpoint/2010/main" val="2585769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Vertical 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3" name="Rectangle 2"/>
          <p:cNvSpPr/>
          <p:nvPr userDrawn="1"/>
        </p:nvSpPr>
        <p:spPr>
          <a:xfrm flipH="1">
            <a:off x="0" y="381000"/>
            <a:ext cx="9144000" cy="6172200"/>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Title Placeholder 1"/>
          <p:cNvSpPr>
            <a:spLocks noGrp="1"/>
          </p:cNvSpPr>
          <p:nvPr>
            <p:ph type="title"/>
          </p:nvPr>
        </p:nvSpPr>
        <p:spPr bwMode="auto">
          <a:xfrm rot="16200000">
            <a:off x="-2628900" y="2933700"/>
            <a:ext cx="6248400" cy="9906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chemeClr val="tx2">
                    <a:lumMod val="75000"/>
                  </a:schemeClr>
                </a:solidFill>
              </a:defRPr>
            </a:lvl1pPr>
          </a:lstStyle>
          <a:p>
            <a:pPr lvl="0"/>
            <a:r>
              <a:rPr lang="en-US" dirty="0" smtClean="0"/>
              <a:t>Click to edit Master title style</a:t>
            </a:r>
          </a:p>
        </p:txBody>
      </p:sp>
    </p:spTree>
    <p:extLst>
      <p:ext uri="{BB962C8B-B14F-4D97-AF65-F5344CB8AC3E}">
        <p14:creationId xmlns:p14="http://schemas.microsoft.com/office/powerpoint/2010/main" val="213888074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Tales">
    <p:spTree>
      <p:nvGrpSpPr>
        <p:cNvPr id="1" name=""/>
        <p:cNvGrpSpPr/>
        <p:nvPr/>
      </p:nvGrpSpPr>
      <p:grpSpPr>
        <a:xfrm>
          <a:off x="0" y="0"/>
          <a:ext cx="0" cy="0"/>
          <a:chOff x="0" y="0"/>
          <a:chExt cx="0" cy="0"/>
        </a:xfrm>
      </p:grpSpPr>
      <p:sp>
        <p:nvSpPr>
          <p:cNvPr id="12" name="Rectangle 11"/>
          <p:cNvSpPr/>
          <p:nvPr userDrawn="1"/>
        </p:nvSpPr>
        <p:spPr>
          <a:xfrm rot="10800000">
            <a:off x="-4821" y="5450319"/>
            <a:ext cx="9144000" cy="1066800"/>
          </a:xfrm>
          <a:prstGeom prst="rect">
            <a:avLst/>
          </a:prstGeom>
          <a:gradFill flip="none" rotWithShape="1">
            <a:gsLst>
              <a:gs pos="0">
                <a:schemeClr val="accent6">
                  <a:lumMod val="32000"/>
                </a:schemeClr>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373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userDrawn="1"/>
        </p:nvSpPr>
        <p:spPr>
          <a:xfrm>
            <a:off x="0" y="3505200"/>
            <a:ext cx="9144000" cy="990600"/>
          </a:xfrm>
          <a:prstGeom prst="rect">
            <a:avLst/>
          </a:prstGeom>
          <a:gradFill flip="none" rotWithShape="1">
            <a:gsLst>
              <a:gs pos="0">
                <a:schemeClr val="accent6">
                  <a:lumMod val="32000"/>
                </a:schemeClr>
              </a:gs>
              <a:gs pos="100000">
                <a:schemeClr val="tx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0" y="4267200"/>
            <a:ext cx="9144000" cy="144780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H="1">
            <a:off x="0" y="4343400"/>
            <a:ext cx="4572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kern="1200">
              <a:solidFill>
                <a:schemeClr val="lt1"/>
              </a:solidFill>
              <a:latin typeface="+mn-lt"/>
              <a:ea typeface="+mn-ea"/>
              <a:cs typeface="+mn-cs"/>
            </a:endParaRPr>
          </a:p>
        </p:txBody>
      </p:sp>
      <p:sp>
        <p:nvSpPr>
          <p:cNvPr id="79" name="Rectangle 78"/>
          <p:cNvSpPr/>
          <p:nvPr/>
        </p:nvSpPr>
        <p:spPr>
          <a:xfrm>
            <a:off x="2286000" y="4343400"/>
            <a:ext cx="6858000" cy="12954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
          <p:cNvSpPr>
            <a:spLocks noGrp="1" noChangeArrowheads="1"/>
          </p:cNvSpPr>
          <p:nvPr>
            <p:ph type="ctrTitle" hasCustomPrompt="1"/>
          </p:nvPr>
        </p:nvSpPr>
        <p:spPr>
          <a:xfrm>
            <a:off x="0" y="2362200"/>
            <a:ext cx="9144000" cy="1447799"/>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algn="ctr" rtl="0" eaLnBrk="0" fontAlgn="base" hangingPunct="0">
              <a:lnSpc>
                <a:spcPct val="90000"/>
              </a:lnSpc>
              <a:spcBef>
                <a:spcPct val="0"/>
              </a:spcBef>
              <a:spcAft>
                <a:spcPct val="0"/>
              </a:spcAft>
              <a:defRPr lang="en-US" sz="4800" b="1" kern="1200" baseline="0" dirty="0">
                <a:ln w="17780" cmpd="sng">
                  <a:noFill/>
                  <a:prstDash val="solid"/>
                  <a:miter lim="800000"/>
                </a:ln>
                <a:solidFill>
                  <a:schemeClr val="bg1"/>
                </a:solidFill>
                <a:effectLst>
                  <a:outerShdw blurRad="50800" dist="38100" dir="2700000" algn="tl" rotWithShape="0">
                    <a:prstClr val="black">
                      <a:alpha val="40000"/>
                    </a:prstClr>
                  </a:outerShdw>
                </a:effectLst>
                <a:latin typeface="Gisha" pitchFamily="34" charset="-79"/>
                <a:ea typeface="+mj-ea"/>
                <a:cs typeface="Gisha" pitchFamily="34" charset="-79"/>
              </a:defRPr>
            </a:lvl1pPr>
          </a:lstStyle>
          <a:p>
            <a:r>
              <a:rPr lang="en-US" dirty="0" smtClean="0"/>
              <a:t>[Presentation Title]</a:t>
            </a:r>
            <a:endParaRPr lang="en-US" dirty="0"/>
          </a:p>
        </p:txBody>
      </p:sp>
      <p:sp>
        <p:nvSpPr>
          <p:cNvPr id="81" name="Rectangle 3"/>
          <p:cNvSpPr>
            <a:spLocks noGrp="1" noChangeArrowheads="1"/>
          </p:cNvSpPr>
          <p:nvPr>
            <p:ph type="subTitle" idx="1" hasCustomPrompt="1"/>
          </p:nvPr>
        </p:nvSpPr>
        <p:spPr>
          <a:xfrm>
            <a:off x="2667000" y="4114800"/>
            <a:ext cx="6477000" cy="1752600"/>
          </a:xfrm>
        </p:spPr>
        <p:txBody>
          <a:bodyPr anchor="ctr" anchorCtr="0">
            <a:normAutofit/>
          </a:bodyPr>
          <a:lstStyle>
            <a:lvl1pPr marL="274320" indent="0" algn="l">
              <a:lnSpc>
                <a:spcPct val="80000"/>
              </a:lnSpc>
              <a:buFont typeface="Wingdings" pitchFamily="2" charset="2"/>
              <a:buNone/>
              <a:defRPr sz="2800" b="0" baseline="0">
                <a:solidFill>
                  <a:schemeClr val="bg1"/>
                </a:solidFill>
                <a:latin typeface="Arial" pitchFamily="34" charset="0"/>
                <a:cs typeface="Arial" pitchFamily="34" charset="0"/>
              </a:defRPr>
            </a:lvl1pPr>
          </a:lstStyle>
          <a:p>
            <a:r>
              <a:rPr lang="en-US" dirty="0" smtClean="0"/>
              <a:t>[Target Audience; What; Date]</a:t>
            </a:r>
          </a:p>
        </p:txBody>
      </p:sp>
      <p:sp>
        <p:nvSpPr>
          <p:cNvPr id="18" name="Rounded Rectangle 17"/>
          <p:cNvSpPr/>
          <p:nvPr userDrawn="1"/>
        </p:nvSpPr>
        <p:spPr>
          <a:xfrm>
            <a:off x="228600" y="4229100"/>
            <a:ext cx="2209800" cy="1524000"/>
          </a:xfrm>
          <a:prstGeom prst="roundRect">
            <a:avLst/>
          </a:prstGeom>
          <a:solidFill>
            <a:schemeClr val="bg1"/>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96723" y="4610100"/>
            <a:ext cx="1473554" cy="762000"/>
          </a:xfrm>
          <a:prstGeom prst="roundRect">
            <a:avLst/>
          </a:prstGeom>
          <a:noFill/>
          <a:ln w="9525">
            <a:solidFill>
              <a:schemeClr val="accent6">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userDrawn="1"/>
        </p:nvPicPr>
        <p:blipFill rotWithShape="1">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p:blipFill>
        <p:spPr bwMode="auto">
          <a:xfrm>
            <a:off x="325896" y="4614708"/>
            <a:ext cx="2015208" cy="79702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p:cNvPicPr>
            <a:picLocks noChangeAspect="1" noChangeArrowheads="1"/>
          </p:cNvPicPr>
          <p:nvPr userDrawn="1"/>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8211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5" name="Title Placeholder 1"/>
          <p:cNvSpPr>
            <a:spLocks noGrp="1"/>
          </p:cNvSpPr>
          <p:nvPr>
            <p:ph type="title" hasCustomPrompt="1"/>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lvl1pPr>
              <a:defRPr>
                <a:solidFill>
                  <a:srgbClr val="8C4306"/>
                </a:solidFill>
              </a:defRPr>
            </a:lvl1pPr>
          </a:lstStyle>
          <a:p>
            <a:pPr lvl="0"/>
            <a:r>
              <a:rPr lang="en-US" dirty="0" smtClean="0"/>
              <a:t>[Add Title Here]</a:t>
            </a:r>
          </a:p>
        </p:txBody>
      </p:sp>
      <p:sp>
        <p:nvSpPr>
          <p:cNvPr id="6" name="Text Placeholder 2"/>
          <p:cNvSpPr>
            <a:spLocks noGrp="1"/>
          </p:cNvSpPr>
          <p:nvPr>
            <p:ph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 Title - All Text">
    <p:spTree>
      <p:nvGrpSpPr>
        <p:cNvPr id="1" name=""/>
        <p:cNvGrpSpPr/>
        <p:nvPr/>
      </p:nvGrpSpPr>
      <p:grpSpPr>
        <a:xfrm>
          <a:off x="0" y="0"/>
          <a:ext cx="0" cy="0"/>
          <a:chOff x="0" y="0"/>
          <a:chExt cx="0" cy="0"/>
        </a:xfrm>
      </p:grpSpPr>
      <p:sp>
        <p:nvSpPr>
          <p:cNvPr id="7" name="Rectangle 6"/>
          <p:cNvSpPr/>
          <p:nvPr userDrawn="1"/>
        </p:nvSpPr>
        <p:spPr>
          <a:xfrm flipH="1">
            <a:off x="0" y="304800"/>
            <a:ext cx="9144000" cy="624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Slide Number Placeholder 5"/>
          <p:cNvSpPr>
            <a:spLocks noGrp="1"/>
          </p:cNvSpPr>
          <p:nvPr>
            <p:ph type="sldNum" sz="quarter" idx="10"/>
          </p:nvPr>
        </p:nvSpPr>
        <p:spPr>
          <a:xfrm>
            <a:off x="8229600" y="6559971"/>
            <a:ext cx="762000" cy="263525"/>
          </a:xfrm>
        </p:spPr>
        <p:txBody>
          <a:bodyPr/>
          <a:lstStyle>
            <a:lvl1pPr>
              <a:defRPr/>
            </a:lvl1pPr>
          </a:lstStyle>
          <a:p>
            <a:fld id="{FB124A42-3BFC-4002-A422-5D3896DD5E41}" type="slidenum">
              <a:rPr lang="en-US" smtClean="0"/>
              <a:pPr/>
              <a:t>‹#›</a:t>
            </a:fld>
            <a:endParaRPr lang="en-US" dirty="0"/>
          </a:p>
        </p:txBody>
      </p:sp>
      <p:sp>
        <p:nvSpPr>
          <p:cNvPr id="6" name="Text Placeholder 2"/>
          <p:cNvSpPr>
            <a:spLocks noGrp="1"/>
          </p:cNvSpPr>
          <p:nvPr>
            <p:ph idx="1"/>
          </p:nvPr>
        </p:nvSpPr>
        <p:spPr bwMode="auto">
          <a:xfrm>
            <a:off x="152400" y="304801"/>
            <a:ext cx="8991600" cy="6254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5pPr marL="2057400" indent="-228600">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14958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8" name="Title Placeholder 1"/>
          <p:cNvSpPr>
            <a:spLocks noGrp="1"/>
          </p:cNvSpPr>
          <p:nvPr>
            <p:ph type="title" hasCustomPrompt="1"/>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lvl1pPr>
              <a:defRPr>
                <a:solidFill>
                  <a:srgbClr val="8C4306"/>
                </a:solidFill>
              </a:defRPr>
            </a:lvl1pPr>
          </a:lstStyle>
          <a:p>
            <a:pPr lvl="0"/>
            <a:r>
              <a:rPr lang="en-US" dirty="0" smtClean="0"/>
              <a:t>[Add title here and subtitle below]</a:t>
            </a:r>
          </a:p>
        </p:txBody>
      </p:sp>
      <p:sp>
        <p:nvSpPr>
          <p:cNvPr id="10" name="Content Placeholder 2"/>
          <p:cNvSpPr>
            <a:spLocks noGrp="1"/>
          </p:cNvSpPr>
          <p:nvPr>
            <p:ph idx="1" hasCustomPrompt="1"/>
          </p:nvPr>
        </p:nvSpPr>
        <p:spPr>
          <a:xfrm>
            <a:off x="152400" y="1600200"/>
            <a:ext cx="8991600" cy="4953000"/>
          </a:xfrm>
        </p:spPr>
        <p:txBody>
          <a:bodyPr>
            <a:normAutofit/>
          </a:bodyPr>
          <a:lstStyle>
            <a:lvl1pPr marL="365760" indent="-365760">
              <a:buFont typeface="Calibri" pitchFamily="34" charset="0"/>
              <a:buChar char="●"/>
              <a:defRPr sz="3200" baseline="0">
                <a:solidFill>
                  <a:schemeClr val="tx1"/>
                </a:solidFill>
              </a:defRPr>
            </a:lvl1pPr>
            <a:lvl2pPr>
              <a:buFont typeface="Calibri" pitchFamily="34" charset="0"/>
              <a:buChar char="◌"/>
              <a:defRPr sz="2800">
                <a:solidFill>
                  <a:schemeClr val="tx1"/>
                </a:solidFill>
              </a:defRPr>
            </a:lvl2pPr>
            <a:lvl3pPr marL="1143000" indent="-228600">
              <a:buFont typeface="Calibri" pitchFamily="34" charset="0"/>
              <a:buChar char="–"/>
              <a:defRPr sz="2400">
                <a:solidFill>
                  <a:schemeClr val="tx1"/>
                </a:solidFill>
              </a:defRPr>
            </a:lvl3pPr>
            <a:lvl4pPr marL="1600200" indent="-228600">
              <a:buFont typeface="Wingdings" pitchFamily="2" charset="2"/>
              <a:buChar char="§"/>
              <a:defRPr sz="2000">
                <a:solidFill>
                  <a:schemeClr val="tx1"/>
                </a:solidFill>
              </a:defRPr>
            </a:lvl4pPr>
            <a:lvl5pPr marL="2057400" indent="-228600">
              <a:buFont typeface="Arial" pitchFamily="34" charset="0"/>
              <a:buChar char="•"/>
              <a:defRPr sz="2000">
                <a:solidFill>
                  <a:schemeClr val="tx1"/>
                </a:solidFill>
              </a:defRPr>
            </a:lvl5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
          <p:cNvSpPr>
            <a:spLocks noGrp="1"/>
          </p:cNvSpPr>
          <p:nvPr>
            <p:ph type="body" idx="11" hasCustomPrompt="1"/>
          </p:nvPr>
        </p:nvSpPr>
        <p:spPr>
          <a:xfrm>
            <a:off x="0" y="1134980"/>
            <a:ext cx="9144000" cy="353265"/>
          </a:xfrm>
          <a:gradFill flip="none" rotWithShape="1">
            <a:gsLst>
              <a:gs pos="95000">
                <a:schemeClr val="accent6">
                  <a:lumMod val="75000"/>
                </a:schemeClr>
              </a:gs>
              <a:gs pos="72000">
                <a:srgbClr val="984807"/>
              </a:gs>
              <a:gs pos="21000">
                <a:schemeClr val="accent6">
                  <a:lumMod val="46000"/>
                </a:schemeClr>
              </a:gs>
              <a:gs pos="16000">
                <a:schemeClr val="accent6">
                  <a:lumMod val="67000"/>
                </a:schemeClr>
              </a:gs>
              <a:gs pos="55650">
                <a:schemeClr val="accent6">
                  <a:lumMod val="71000"/>
                </a:schemeClr>
              </a:gs>
              <a:gs pos="11300">
                <a:srgbClr val="984807"/>
              </a:gs>
              <a:gs pos="0">
                <a:schemeClr val="accent6">
                  <a:lumMod val="50000"/>
                  <a:alpha val="62000"/>
                </a:schemeClr>
              </a:gs>
              <a:gs pos="100000">
                <a:schemeClr val="accent6">
                  <a:lumMod val="50000"/>
                  <a:alpha val="0"/>
                </a:schemeClr>
              </a:gs>
            </a:gsLst>
            <a:lin ang="13500000" scaled="1"/>
            <a:tileRect/>
          </a:gradFill>
          <a:ln>
            <a:solidFill>
              <a:schemeClr val="accent6">
                <a:lumMod val="50000"/>
              </a:schemeClr>
            </a:solidFill>
          </a:ln>
        </p:spPr>
        <p:txBody>
          <a:bodyPr lIns="182880" anchor="t" anchorCtr="0"/>
          <a:lstStyle>
            <a:lvl1pPr marL="0" indent="0">
              <a:buNone/>
              <a:defRPr sz="1800" b="1" baseline="0">
                <a:solidFill>
                  <a:schemeClr val="bg1"/>
                </a:solidFill>
                <a:latin typeface="Arial Black" panose="020B0A040201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[Subtitle - Additional details or leave blank]</a:t>
            </a:r>
          </a:p>
        </p:txBody>
      </p:sp>
      <p:cxnSp>
        <p:nvCxnSpPr>
          <p:cNvPr id="7" name="Straight Connector 6"/>
          <p:cNvCxnSpPr/>
          <p:nvPr userDrawn="1"/>
        </p:nvCxnSpPr>
        <p:spPr>
          <a:xfrm>
            <a:off x="0" y="1488245"/>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or Topic Divider">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 y="6295909"/>
            <a:ext cx="9144002" cy="23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7162800" y="173821"/>
            <a:ext cx="1716387" cy="637517"/>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9"/>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2362200" y="-2362198"/>
            <a:ext cx="4419600" cy="914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685800" y="3048000"/>
            <a:ext cx="8458200" cy="1362075"/>
          </a:xfrm>
          <a:noFill/>
          <a:ln w="9525">
            <a:noFill/>
            <a:miter lim="800000"/>
            <a:headEnd/>
            <a:tailEnd/>
          </a:ln>
        </p:spPr>
        <p:txBody>
          <a:bodyPr vert="horz" wrap="square" lIns="91440" tIns="45720" rIns="91440" bIns="45720" numCol="1" anchor="b" anchorCtr="0" compatLnSpc="1">
            <a:prstTxWarp prst="textNoShape">
              <a:avLst/>
            </a:prstTxWarp>
          </a:bodyPr>
          <a:lstStyle>
            <a:lvl1pPr>
              <a:defRPr lang="en-US" sz="4000" cap="all" dirty="0">
                <a:effectLst>
                  <a:reflection blurRad="190500" stA="46000" endPos="45500" dist="12700" dir="5400000" sy="-100000" algn="bl" rotWithShape="0"/>
                </a:effectLst>
              </a:defRPr>
            </a:lvl1pPr>
          </a:lstStyle>
          <a:p>
            <a:pPr lvl="0"/>
            <a:r>
              <a:rPr lang="en-US" dirty="0" smtClean="0"/>
              <a:t>[New Section or Topic]</a:t>
            </a:r>
            <a:endParaRPr lang="en-US" dirty="0"/>
          </a:p>
        </p:txBody>
      </p:sp>
      <p:sp>
        <p:nvSpPr>
          <p:cNvPr id="3" name="Text Placeholder 2"/>
          <p:cNvSpPr>
            <a:spLocks noGrp="1"/>
          </p:cNvSpPr>
          <p:nvPr>
            <p:ph type="body" idx="1" hasCustomPrompt="1"/>
          </p:nvPr>
        </p:nvSpPr>
        <p:spPr>
          <a:xfrm>
            <a:off x="685800" y="4419600"/>
            <a:ext cx="8458200" cy="1500187"/>
          </a:xfrm>
        </p:spPr>
        <p:txBody>
          <a:bodyPr anchor="t" anchorCtr="0"/>
          <a:lstStyle>
            <a:lvl1pPr marL="0" indent="0">
              <a:buNone/>
              <a:defRPr sz="3200" b="1"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[Additional details or leave blank]</a:t>
            </a:r>
          </a:p>
        </p:txBody>
      </p:sp>
      <p:sp>
        <p:nvSpPr>
          <p:cNvPr id="11"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0" name="Rectangle 9"/>
          <p:cNvSpPr/>
          <p:nvPr userDrawn="1"/>
        </p:nvSpPr>
        <p:spPr>
          <a:xfrm>
            <a:off x="-2" y="1"/>
            <a:ext cx="9144002" cy="609601"/>
          </a:xfrm>
          <a:prstGeom prst="rect">
            <a:avLst/>
          </a:prstGeom>
          <a:gradFill flip="none" rotWithShape="1">
            <a:gsLst>
              <a:gs pos="0">
                <a:schemeClr val="accent6">
                  <a:lumMod val="50000"/>
                  <a:alpha val="62000"/>
                </a:schemeClr>
              </a:gs>
              <a:gs pos="100000">
                <a:schemeClr val="accent6">
                  <a:lumMod val="5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p:cNvPicPr>
            <a:picLocks noChangeAspect="1" noChangeArrowheads="1"/>
          </p:cNvPicPr>
          <p:nvPr userDrawn="1"/>
        </p:nvPicPr>
        <p:blipFill rotWithShape="1">
          <a:blip r:embed="rId7"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7"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4040188" cy="639762"/>
          </a:xfrm>
        </p:spPr>
        <p:txBody>
          <a:bodyPr anchor="t"/>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hasCustomPrompt="1"/>
          </p:nvPr>
        </p:nvSpPr>
        <p:spPr>
          <a:xfrm>
            <a:off x="457200" y="1905000"/>
            <a:ext cx="4040188" cy="4572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219200"/>
            <a:ext cx="4041775" cy="639762"/>
          </a:xfrm>
        </p:spPr>
        <p:txBody>
          <a:bodyPr anchor="t"/>
          <a:lstStyle>
            <a:lvl1pPr marL="0" indent="0">
              <a:lnSpc>
                <a:spcPts val="2400"/>
              </a:lnSpc>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hasCustomPrompt="1"/>
          </p:nvPr>
        </p:nvSpPr>
        <p:spPr>
          <a:xfrm>
            <a:off x="4645025" y="1905000"/>
            <a:ext cx="4041775" cy="4572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 or select an icon below]</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9"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p:txBody>
          <a:bodyPr/>
          <a:lstStyle>
            <a:lvl1pPr>
              <a:defRPr/>
            </a:lvl1pPr>
          </a:lstStyle>
          <a:p>
            <a:fld id="{FB124A42-3BFC-4002-A422-5D3896DD5E41}" type="slidenum">
              <a:rPr lang="en-US" smtClean="0"/>
              <a:pPr/>
              <a:t>‹#›</a:t>
            </a:fld>
            <a:endParaRPr lang="en-US" dirty="0"/>
          </a:p>
        </p:txBody>
      </p:sp>
      <p:sp>
        <p:nvSpPr>
          <p:cNvPr id="6"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normAutofit/>
          </a:bodyPr>
          <a:lstStyle>
            <a:lvl1pPr>
              <a:defRPr sz="3200">
                <a:solidFill>
                  <a:srgbClr val="8C4306"/>
                </a:solidFill>
              </a:defRPr>
            </a:lvl1pPr>
          </a:lstStyle>
          <a:p>
            <a:pPr lvl="0"/>
            <a:r>
              <a:rPr lang="en-US" smtClean="0"/>
              <a:t>Click to edit Master title style</a:t>
            </a:r>
            <a:endParaRPr lang="en-US" dirty="0" smtClean="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0" y="6532562"/>
            <a:ext cx="9144000" cy="325438"/>
          </a:xfrm>
          <a:prstGeom prst="rect">
            <a:avLst/>
          </a:prstGeom>
          <a:gradFill flip="none" rotWithShape="1">
            <a:gsLst>
              <a:gs pos="14000">
                <a:schemeClr val="accent6"/>
              </a:gs>
              <a:gs pos="20000">
                <a:schemeClr val="accent6">
                  <a:lumMod val="75000"/>
                </a:schemeClr>
              </a:gs>
              <a:gs pos="33000">
                <a:schemeClr val="accent6">
                  <a:lumMod val="60000"/>
                </a:schemeClr>
              </a:gs>
              <a:gs pos="56000">
                <a:schemeClr val="accent6">
                  <a:lumMod val="74000"/>
                </a:schemeClr>
              </a:gs>
              <a:gs pos="78000">
                <a:schemeClr val="accent6">
                  <a:lumMod val="75000"/>
                </a:schemeClr>
              </a:gs>
              <a:gs pos="92000">
                <a:schemeClr val="accent6">
                  <a:lumMod val="75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lang="en-US" b="1" kern="1200">
              <a:solidFill>
                <a:schemeClr val="lt1"/>
              </a:solidFill>
              <a:latin typeface="+mn-lt"/>
              <a:ea typeface="+mn-ea"/>
              <a:cs typeface="+mn-cs"/>
            </a:endParaRPr>
          </a:p>
        </p:txBody>
      </p:sp>
      <p:sp>
        <p:nvSpPr>
          <p:cNvPr id="1027" name="Title Placeholder 1"/>
          <p:cNvSpPr>
            <a:spLocks noGrp="1"/>
          </p:cNvSpPr>
          <p:nvPr>
            <p:ph type="title"/>
          </p:nvPr>
        </p:nvSpPr>
        <p:spPr bwMode="auto">
          <a:xfrm>
            <a:off x="0" y="381000"/>
            <a:ext cx="9144000" cy="685800"/>
          </a:xfrm>
          <a:prstGeom prst="rect">
            <a:avLst/>
          </a:prstGeom>
          <a:noFill/>
          <a:ln w="9525">
            <a:noFill/>
            <a:miter lim="800000"/>
            <a:headEnd/>
            <a:tailEnd/>
          </a:ln>
        </p:spPr>
        <p:txBody>
          <a:bodyPr vert="horz" wrap="square" lIns="182880" tIns="45720" rIns="91440" bIns="45720" numCol="1" anchor="ctr" anchorCtr="0" compatLnSpc="1">
            <a:prstTxWarp prst="textNoShape">
              <a:avLst/>
            </a:prstTxWarp>
          </a:bodyPr>
          <a:lstStyle/>
          <a:p>
            <a:pPr lvl="0"/>
            <a:r>
              <a:rPr lang="en-US" dirty="0" smtClean="0"/>
              <a:t>Click to edit Master title style</a:t>
            </a:r>
          </a:p>
        </p:txBody>
      </p:sp>
      <p:sp>
        <p:nvSpPr>
          <p:cNvPr id="1028" name="Text Placeholder 2"/>
          <p:cNvSpPr>
            <a:spLocks noGrp="1"/>
          </p:cNvSpPr>
          <p:nvPr>
            <p:ph type="body" idx="1"/>
          </p:nvPr>
        </p:nvSpPr>
        <p:spPr bwMode="auto">
          <a:xfrm>
            <a:off x="152400" y="1219199"/>
            <a:ext cx="8991600" cy="5339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p:nvCxnSpPr>
        <p:spPr bwMode="auto">
          <a:xfrm>
            <a:off x="0" y="1117122"/>
            <a:ext cx="9144000" cy="1588"/>
          </a:xfrm>
          <a:prstGeom prst="line">
            <a:avLst/>
          </a:prstGeom>
          <a:ln w="38100">
            <a:solidFill>
              <a:schemeClr val="accent6">
                <a:lumMod val="5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133600" y="8626"/>
            <a:ext cx="7010400" cy="600974"/>
          </a:xfrm>
          <a:prstGeom prst="rect">
            <a:avLst/>
          </a:prstGeom>
          <a:noFill/>
        </p:spPr>
        <p:txBody>
          <a:bodyPr wrap="square" lIns="91440" rIns="274320" rtlCol="0" anchor="ctr" anchorCtr="0">
            <a:noAutofit/>
          </a:bodyPr>
          <a:lstStyle/>
          <a:p>
            <a:pPr algn="r"/>
            <a:endParaRPr lang="en-US" sz="1800" b="1" i="0" spc="0" baseline="0" dirty="0">
              <a:solidFill>
                <a:schemeClr val="bg1"/>
              </a:solidFill>
              <a:latin typeface="Arial" pitchFamily="34" charset="0"/>
              <a:ea typeface="Tahoma" pitchFamily="34" charset="0"/>
              <a:cs typeface="Arial" pitchFamily="34" charset="0"/>
            </a:endParaRPr>
          </a:p>
        </p:txBody>
      </p:sp>
      <p:sp>
        <p:nvSpPr>
          <p:cNvPr id="9" name="Slide Number Placeholder 5"/>
          <p:cNvSpPr>
            <a:spLocks noGrp="1"/>
          </p:cNvSpPr>
          <p:nvPr>
            <p:ph type="sldNum" sz="quarter" idx="4"/>
          </p:nvPr>
        </p:nvSpPr>
        <p:spPr>
          <a:xfrm>
            <a:off x="8229600" y="6559971"/>
            <a:ext cx="762000" cy="263525"/>
          </a:xfrm>
          <a:prstGeom prst="rect">
            <a:avLst/>
          </a:prstGeom>
        </p:spPr>
        <p:txBody>
          <a:bodyPr anchor="ctr" anchorCtr="0"/>
          <a:lstStyle>
            <a:lvl1pPr algn="ctr" fontAlgn="auto">
              <a:spcBef>
                <a:spcPts val="0"/>
              </a:spcBef>
              <a:spcAft>
                <a:spcPts val="0"/>
              </a:spcAft>
              <a:defRPr lang="en-US" sz="1100" b="1" kern="1200" smtClean="0">
                <a:solidFill>
                  <a:schemeClr val="bg1"/>
                </a:solidFill>
                <a:latin typeface="Century Gothic" pitchFamily="34" charset="0"/>
                <a:ea typeface="+mn-ea"/>
                <a:cs typeface="+mn-cs"/>
              </a:defRPr>
            </a:lvl1pPr>
          </a:lstStyle>
          <a:p>
            <a:fld id="{FB124A42-3BFC-4002-A422-5D3896DD5E41}" type="slidenum">
              <a:rPr lang="en-US" smtClean="0"/>
              <a:pPr/>
              <a:t>‹#›</a:t>
            </a:fld>
            <a:endParaRPr lang="en-US" dirty="0"/>
          </a:p>
        </p:txBody>
      </p:sp>
      <p:sp>
        <p:nvSpPr>
          <p:cNvPr id="14" name="TextBox 13"/>
          <p:cNvSpPr txBox="1"/>
          <p:nvPr/>
        </p:nvSpPr>
        <p:spPr>
          <a:xfrm>
            <a:off x="1295400" y="6570207"/>
            <a:ext cx="6781800" cy="261610"/>
          </a:xfrm>
          <a:prstGeom prst="rect">
            <a:avLst/>
          </a:prstGeom>
          <a:noFill/>
        </p:spPr>
        <p:txBody>
          <a:bodyPr wrap="square" rtlCol="0">
            <a:spAutoFit/>
          </a:bodyPr>
          <a:lstStyle/>
          <a:p>
            <a:pPr marL="182880" algn="ctr"/>
            <a:r>
              <a:rPr lang="en-US" sz="1050" b="1" dirty="0" smtClean="0">
                <a:solidFill>
                  <a:schemeClr val="bg1"/>
                </a:solidFill>
                <a:latin typeface="Century Gothic" pitchFamily="34" charset="0"/>
              </a:rPr>
              <a:t>MIS 6311-501 Cyber Security Fundamentals</a:t>
            </a:r>
          </a:p>
        </p:txBody>
      </p:sp>
      <p:sp>
        <p:nvSpPr>
          <p:cNvPr id="15" name="Rectangle 3"/>
          <p:cNvSpPr>
            <a:spLocks noChangeArrowheads="1"/>
          </p:cNvSpPr>
          <p:nvPr/>
        </p:nvSpPr>
        <p:spPr bwMode="auto">
          <a:xfrm>
            <a:off x="0" y="0"/>
            <a:ext cx="9144000" cy="325438"/>
          </a:xfrm>
          <a:prstGeom prst="rect">
            <a:avLst/>
          </a:prstGeom>
          <a:gradFill flip="none" rotWithShape="1">
            <a:gsLst>
              <a:gs pos="14000">
                <a:schemeClr val="accent6">
                  <a:lumMod val="51000"/>
                </a:schemeClr>
              </a:gs>
              <a:gs pos="21000">
                <a:schemeClr val="accent6">
                  <a:lumMod val="60000"/>
                </a:schemeClr>
              </a:gs>
              <a:gs pos="33000">
                <a:schemeClr val="accent6">
                  <a:lumMod val="66000"/>
                </a:schemeClr>
              </a:gs>
              <a:gs pos="55000">
                <a:schemeClr val="accent6">
                  <a:lumMod val="56000"/>
                </a:schemeClr>
              </a:gs>
              <a:gs pos="75000">
                <a:schemeClr val="accent6">
                  <a:lumMod val="67000"/>
                </a:schemeClr>
              </a:gs>
              <a:gs pos="89000">
                <a:schemeClr val="accent6">
                  <a:lumMod val="59000"/>
                </a:schemeClr>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R="0" lvl="0" indent="0" algn="ctr" fontAlgn="base">
              <a:lnSpc>
                <a:spcPct val="100000"/>
              </a:lnSpc>
              <a:spcBef>
                <a:spcPct val="0"/>
              </a:spcBef>
              <a:spcAft>
                <a:spcPct val="0"/>
              </a:spcAft>
              <a:buClrTx/>
              <a:buSzTx/>
              <a:buFontTx/>
              <a:buNone/>
              <a:tabLst/>
            </a:pPr>
            <a:endParaRPr lang="en-US" b="1"/>
          </a:p>
        </p:txBody>
      </p:sp>
      <p:cxnSp>
        <p:nvCxnSpPr>
          <p:cNvPr id="4" name="Straight Connector 3"/>
          <p:cNvCxnSpPr/>
          <p:nvPr/>
        </p:nvCxnSpPr>
        <p:spPr>
          <a:xfrm>
            <a:off x="0" y="6532562"/>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337456"/>
            <a:ext cx="9144000"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userDrawn="1"/>
        </p:nvPicPr>
        <p:blipFill rotWithShape="1">
          <a:blip r:embed="rId21" cstate="screen">
            <a:extLst>
              <a:ext uri="{28A0092B-C50C-407E-A947-70E740481C1C}">
                <a14:useLocalDpi xmlns:a14="http://schemas.microsoft.com/office/drawing/2010/main"/>
              </a:ext>
            </a:extLst>
          </a:blip>
          <a:srcRect/>
          <a:stretch/>
        </p:blipFill>
        <p:spPr bwMode="auto">
          <a:xfrm>
            <a:off x="7427613" y="0"/>
            <a:ext cx="1716387" cy="5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77" r:id="rId1"/>
    <p:sldLayoutId id="2147483696" r:id="rId2"/>
    <p:sldLayoutId id="2147483678" r:id="rId3"/>
    <p:sldLayoutId id="2147483695" r:id="rId4"/>
    <p:sldLayoutId id="2147483679" r:id="rId5"/>
    <p:sldLayoutId id="2147483680" r:id="rId6"/>
    <p:sldLayoutId id="2147483681" r:id="rId7"/>
    <p:sldLayoutId id="2147483682" r:id="rId8"/>
    <p:sldLayoutId id="2147483683" r:id="rId9"/>
    <p:sldLayoutId id="2147483684" r:id="rId10"/>
    <p:sldLayoutId id="2147483698" r:id="rId11"/>
    <p:sldLayoutId id="2147483685" r:id="rId12"/>
    <p:sldLayoutId id="2147483686" r:id="rId13"/>
    <p:sldLayoutId id="2147483687" r:id="rId14"/>
    <p:sldLayoutId id="2147483688" r:id="rId15"/>
    <p:sldLayoutId id="2147483689" r:id="rId16"/>
    <p:sldLayoutId id="2147483675" r:id="rId17"/>
    <p:sldLayoutId id="2147483693" r:id="rId18"/>
    <p:sldLayoutId id="2147483697" r:id="rId19"/>
  </p:sldLayoutIdLst>
  <p:timing>
    <p:tnLst>
      <p:par>
        <p:cTn id="1" dur="indefinite" restart="never" nodeType="tmRoot"/>
      </p:par>
    </p:tnLst>
  </p:timing>
  <p:hf hdr="0" ftr="0" dt="0"/>
  <p:txStyles>
    <p:titleStyle>
      <a:lvl1pPr algn="l" rtl="0" eaLnBrk="1" fontAlgn="base" hangingPunct="1">
        <a:spcBef>
          <a:spcPct val="0"/>
        </a:spcBef>
        <a:spcAft>
          <a:spcPct val="0"/>
        </a:spcAft>
        <a:defRPr lang="en-US" sz="3600" b="1" kern="1200" baseline="0" dirty="0">
          <a:solidFill>
            <a:srgbClr val="8C4306"/>
          </a:solidFill>
          <a:latin typeface="Arial" pitchFamily="34" charset="0"/>
          <a:ea typeface="+mj-ea"/>
          <a:cs typeface="Arial" pitchFamily="34" charset="0"/>
        </a:defRPr>
      </a:lvl1pPr>
      <a:lvl2pPr algn="l" rtl="0" eaLnBrk="1" fontAlgn="base" hangingPunct="1">
        <a:spcBef>
          <a:spcPct val="0"/>
        </a:spcBef>
        <a:spcAft>
          <a:spcPct val="0"/>
        </a:spcAft>
        <a:defRPr sz="4400" b="1">
          <a:solidFill>
            <a:schemeClr val="tx1"/>
          </a:solidFill>
          <a:latin typeface="Calibri" pitchFamily="34" charset="0"/>
        </a:defRPr>
      </a:lvl2pPr>
      <a:lvl3pPr algn="l" rtl="0" eaLnBrk="1" fontAlgn="base" hangingPunct="1">
        <a:spcBef>
          <a:spcPct val="0"/>
        </a:spcBef>
        <a:spcAft>
          <a:spcPct val="0"/>
        </a:spcAft>
        <a:defRPr sz="4400" b="1">
          <a:solidFill>
            <a:schemeClr val="tx1"/>
          </a:solidFill>
          <a:latin typeface="Calibri" pitchFamily="34" charset="0"/>
        </a:defRPr>
      </a:lvl3pPr>
      <a:lvl4pPr algn="l" rtl="0" eaLnBrk="1" fontAlgn="base" hangingPunct="1">
        <a:spcBef>
          <a:spcPct val="0"/>
        </a:spcBef>
        <a:spcAft>
          <a:spcPct val="0"/>
        </a:spcAft>
        <a:defRPr sz="4400" b="1">
          <a:solidFill>
            <a:schemeClr val="tx1"/>
          </a:solidFill>
          <a:latin typeface="Calibri" pitchFamily="34" charset="0"/>
        </a:defRPr>
      </a:lvl4pPr>
      <a:lvl5pPr algn="l" rtl="0" eaLnBrk="1" fontAlgn="base" hangingPunct="1">
        <a:spcBef>
          <a:spcPct val="0"/>
        </a:spcBef>
        <a:spcAft>
          <a:spcPct val="0"/>
        </a:spcAft>
        <a:defRPr sz="4400" b="1">
          <a:solidFill>
            <a:schemeClr val="tx1"/>
          </a:solidFill>
          <a:latin typeface="Calibri" pitchFamily="34" charset="0"/>
        </a:defRPr>
      </a:lvl5pPr>
      <a:lvl6pPr marL="457200" algn="l" rtl="0" eaLnBrk="1" fontAlgn="base" hangingPunct="1">
        <a:spcBef>
          <a:spcPct val="0"/>
        </a:spcBef>
        <a:spcAft>
          <a:spcPct val="0"/>
        </a:spcAft>
        <a:defRPr sz="4400" b="1">
          <a:solidFill>
            <a:schemeClr val="tx2"/>
          </a:solidFill>
          <a:latin typeface="Calibri" pitchFamily="34" charset="0"/>
        </a:defRPr>
      </a:lvl6pPr>
      <a:lvl7pPr marL="914400" algn="l" rtl="0" eaLnBrk="1" fontAlgn="base" hangingPunct="1">
        <a:spcBef>
          <a:spcPct val="0"/>
        </a:spcBef>
        <a:spcAft>
          <a:spcPct val="0"/>
        </a:spcAft>
        <a:defRPr sz="4400" b="1">
          <a:solidFill>
            <a:schemeClr val="tx2"/>
          </a:solidFill>
          <a:latin typeface="Calibri" pitchFamily="34" charset="0"/>
        </a:defRPr>
      </a:lvl7pPr>
      <a:lvl8pPr marL="1371600" algn="l" rtl="0" eaLnBrk="1" fontAlgn="base" hangingPunct="1">
        <a:spcBef>
          <a:spcPct val="0"/>
        </a:spcBef>
        <a:spcAft>
          <a:spcPct val="0"/>
        </a:spcAft>
        <a:defRPr sz="4400" b="1">
          <a:solidFill>
            <a:schemeClr val="tx2"/>
          </a:solidFill>
          <a:latin typeface="Calibri" pitchFamily="34" charset="0"/>
        </a:defRPr>
      </a:lvl8pPr>
      <a:lvl9pPr marL="1828800" algn="l" rtl="0" eaLnBrk="1" fontAlgn="base" hangingPunct="1">
        <a:spcBef>
          <a:spcPct val="0"/>
        </a:spcBef>
        <a:spcAft>
          <a:spcPct val="0"/>
        </a:spcAft>
        <a:defRPr sz="4400" b="1">
          <a:solidFill>
            <a:schemeClr val="tx2"/>
          </a:solidFill>
          <a:latin typeface="Calibri" pitchFamily="34" charset="0"/>
        </a:defRPr>
      </a:lvl9pPr>
    </p:titleStyle>
    <p:bodyStyle>
      <a:lvl1pPr marL="365760" indent="-365760" algn="l" rtl="0" eaLnBrk="1" fontAlgn="base" hangingPunct="1">
        <a:spcBef>
          <a:spcPct val="20000"/>
        </a:spcBef>
        <a:spcAft>
          <a:spcPct val="0"/>
        </a:spcAft>
        <a:buFont typeface="Calibri"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kendrickcoleman.com/" TargetMode="External"/><Relationship Id="rId2" Type="http://schemas.openxmlformats.org/officeDocument/2006/relationships/image" Target="../media/image25.png"/><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1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3" Type="http://schemas.openxmlformats.org/officeDocument/2006/relationships/hyperlink" Target="https://elearning.utdallas.edu/" TargetMode="External"/><Relationship Id="rId2" Type="http://schemas.openxmlformats.org/officeDocument/2006/relationships/hyperlink" Target="mailto:cmd140430@utdallas.edu" TargetMode="Externa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hyperlink" Target="http://www.cloudauditcontrols.com/" TargetMode="External"/><Relationship Id="rId3" Type="http://schemas.openxmlformats.org/officeDocument/2006/relationships/hyperlink" Target="https://elearning.utdallas.edu/" TargetMode="External"/><Relationship Id="rId7" Type="http://schemas.openxmlformats.org/officeDocument/2006/relationships/hyperlink" Target="http://www.linkedin.com/in/ChristopherDavis"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mailto:davischr2@gmail.com" TargetMode="External"/><Relationship Id="rId5" Type="http://schemas.openxmlformats.org/officeDocument/2006/relationships/hyperlink" Target="mailto:cmd140430@utdallas.edu" TargetMode="External"/><Relationship Id="rId4" Type="http://schemas.openxmlformats.org/officeDocument/2006/relationships/hyperlink" Target="https://goo.gl/9AFyoE"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35.wmf"/><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Session 05: Network</a:t>
            </a:r>
            <a:endParaRPr lang="en-US" dirty="0"/>
          </a:p>
        </p:txBody>
      </p:sp>
      <p:sp>
        <p:nvSpPr>
          <p:cNvPr id="7" name="Subtitle 6"/>
          <p:cNvSpPr>
            <a:spLocks noGrp="1"/>
          </p:cNvSpPr>
          <p:nvPr>
            <p:ph type="subTitle" idx="1"/>
          </p:nvPr>
        </p:nvSpPr>
        <p:spPr/>
        <p:txBody>
          <a:bodyPr/>
          <a:lstStyle/>
          <a:p>
            <a:r>
              <a:rPr lang="en-US" smtClean="0"/>
              <a:t>MIS 6311-501 Cyber Security Fundamentals</a:t>
            </a:r>
          </a:p>
          <a:p>
            <a:r>
              <a:rPr lang="en-US" smtClean="0"/>
              <a:t>Chris Davis</a:t>
            </a:r>
            <a:endParaRPr lang="en-US" dirty="0"/>
          </a:p>
        </p:txBody>
      </p:sp>
      <p:sp>
        <p:nvSpPr>
          <p:cNvPr id="14" name="Slide Number Placeholder 13"/>
          <p:cNvSpPr>
            <a:spLocks noGrp="1"/>
          </p:cNvSpPr>
          <p:nvPr>
            <p:ph type="sldNum" sz="quarter" idx="4294967295"/>
          </p:nvPr>
        </p:nvSpPr>
        <p:spPr>
          <a:xfrm>
            <a:off x="8534400" y="6511925"/>
            <a:ext cx="609600" cy="263525"/>
          </a:xfrm>
        </p:spPr>
        <p:txBody>
          <a:bodyPr/>
          <a:lstStyle/>
          <a:p>
            <a:fld id="{FB124A42-3BFC-4002-A422-5D3896DD5E41}" type="slidenum">
              <a:rPr lang="en-US" smtClean="0"/>
              <a:pPr/>
              <a:t>1</a:t>
            </a:fld>
            <a:endParaRPr lang="en-US" dirty="0"/>
          </a:p>
        </p:txBody>
      </p:sp>
    </p:spTree>
    <p:extLst>
      <p:ext uri="{BB962C8B-B14F-4D97-AF65-F5344CB8AC3E}">
        <p14:creationId xmlns:p14="http://schemas.microsoft.com/office/powerpoint/2010/main" val="7019220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10</a:t>
            </a:fld>
            <a:endParaRPr lang="en-US" dirty="0"/>
          </a:p>
        </p:txBody>
      </p:sp>
      <p:pic>
        <p:nvPicPr>
          <p:cNvPr id="3" name="Picture 2"/>
          <p:cNvPicPr>
            <a:picLocks noChangeAspect="1"/>
          </p:cNvPicPr>
          <p:nvPr/>
        </p:nvPicPr>
        <p:blipFill>
          <a:blip r:embed="rId2"/>
          <a:stretch>
            <a:fillRect/>
          </a:stretch>
        </p:blipFill>
        <p:spPr>
          <a:xfrm>
            <a:off x="228600" y="533400"/>
            <a:ext cx="5006774" cy="22023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13504" y="6550223"/>
            <a:ext cx="91440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400"/>
              <a:t>http://www.theregister.co.uk/security/</a:t>
            </a:r>
            <a:endParaRPr lang="en-US" sz="1400" dirty="0"/>
          </a:p>
        </p:txBody>
      </p:sp>
      <p:pic>
        <p:nvPicPr>
          <p:cNvPr id="5" name="Picture 4"/>
          <p:cNvPicPr>
            <a:picLocks noChangeAspect="1"/>
          </p:cNvPicPr>
          <p:nvPr/>
        </p:nvPicPr>
        <p:blipFill>
          <a:blip r:embed="rId3"/>
          <a:stretch>
            <a:fillRect/>
          </a:stretch>
        </p:blipFill>
        <p:spPr>
          <a:xfrm>
            <a:off x="685800" y="1329695"/>
            <a:ext cx="4983912" cy="21871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stretch>
            <a:fillRect/>
          </a:stretch>
        </p:blipFill>
        <p:spPr>
          <a:xfrm>
            <a:off x="1145442" y="1857601"/>
            <a:ext cx="5022015" cy="2065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a:stretch>
            <a:fillRect/>
          </a:stretch>
        </p:blipFill>
        <p:spPr>
          <a:xfrm>
            <a:off x="1752600" y="2394396"/>
            <a:ext cx="5014395" cy="36960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4862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smtClean="0"/>
              <a:t>Switch (546)</a:t>
            </a:r>
          </a:p>
        </p:txBody>
      </p:sp>
      <p:sp>
        <p:nvSpPr>
          <p:cNvPr id="99331" name="Rectangle 3"/>
          <p:cNvSpPr>
            <a:spLocks noGrp="1" noChangeArrowheads="1"/>
          </p:cNvSpPr>
          <p:nvPr>
            <p:ph idx="1"/>
          </p:nvPr>
        </p:nvSpPr>
        <p:spPr/>
        <p:txBody>
          <a:bodyPr>
            <a:normAutofit/>
          </a:bodyPr>
          <a:lstStyle/>
          <a:p>
            <a:r>
              <a:rPr lang="en-US" smtClean="0"/>
              <a:t>A switch does not alter broadcast domains</a:t>
            </a:r>
          </a:p>
          <a:p>
            <a:r>
              <a:rPr lang="en-US" smtClean="0"/>
              <a:t>A switch only sends traffic from the sending computer to the receiving computer, therefore stops sniffing (watch for MAC flooding attacks though)</a:t>
            </a:r>
          </a:p>
          <a:p>
            <a:r>
              <a:rPr lang="en-US" smtClean="0"/>
              <a:t>Since switches inspect the MAC address on all traffic, a switch can be programmed to only allow certain MAC addresses to communicate, and ignore other MAC addresses.</a:t>
            </a:r>
          </a:p>
        </p:txBody>
      </p:sp>
    </p:spTree>
    <p:extLst>
      <p:ext uri="{BB962C8B-B14F-4D97-AF65-F5344CB8AC3E}">
        <p14:creationId xmlns:p14="http://schemas.microsoft.com/office/powerpoint/2010/main" val="328427070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smtClean="0"/>
              <a:t>Switch</a:t>
            </a:r>
          </a:p>
        </p:txBody>
      </p:sp>
      <p:pic>
        <p:nvPicPr>
          <p:cNvPr id="100355" name="Picture 3" descr="switch3"/>
          <p:cNvPicPr>
            <a:picLocks noChangeAspect="1" noChangeArrowheads="1"/>
          </p:cNvPicPr>
          <p:nvPr/>
        </p:nvPicPr>
        <p:blipFill>
          <a:blip r:embed="rId2" cstate="print"/>
          <a:srcRect/>
          <a:stretch>
            <a:fillRect/>
          </a:stretch>
        </p:blipFill>
        <p:spPr bwMode="auto">
          <a:xfrm>
            <a:off x="1828800" y="1488287"/>
            <a:ext cx="4953000" cy="4118429"/>
          </a:xfrm>
          <a:prstGeom prst="rect">
            <a:avLst/>
          </a:prstGeom>
          <a:noFill/>
          <a:ln w="9525">
            <a:noFill/>
            <a:miter lim="800000"/>
            <a:headEnd/>
            <a:tailEnd/>
          </a:ln>
        </p:spPr>
      </p:pic>
      <p:sp>
        <p:nvSpPr>
          <p:cNvPr id="100356" name="Text Box 4"/>
          <p:cNvSpPr txBox="1">
            <a:spLocks noChangeArrowheads="1"/>
          </p:cNvSpPr>
          <p:nvPr/>
        </p:nvSpPr>
        <p:spPr bwMode="auto">
          <a:xfrm>
            <a:off x="152400" y="5562600"/>
            <a:ext cx="8839200" cy="1066800"/>
          </a:xfrm>
          <a:prstGeom prst="rect">
            <a:avLst/>
          </a:prstGeom>
          <a:noFill/>
          <a:ln w="9525">
            <a:noFill/>
            <a:miter lim="800000"/>
            <a:headEnd/>
            <a:tailEnd/>
          </a:ln>
        </p:spPr>
        <p:txBody>
          <a:bodyPr>
            <a:spAutoFit/>
          </a:bodyPr>
          <a:lstStyle/>
          <a:p>
            <a:pPr algn="l">
              <a:spcBef>
                <a:spcPct val="50000"/>
              </a:spcBef>
            </a:pPr>
            <a:r>
              <a:rPr lang="en-US" sz="3200" dirty="0"/>
              <a:t>Multiple conversations can occur on a switch at the same time!</a:t>
            </a:r>
          </a:p>
        </p:txBody>
      </p:sp>
    </p:spTree>
    <p:extLst>
      <p:ext uri="{BB962C8B-B14F-4D97-AF65-F5344CB8AC3E}">
        <p14:creationId xmlns:p14="http://schemas.microsoft.com/office/powerpoint/2010/main" val="289997369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smtClean="0"/>
              <a:t>VLANs (549)</a:t>
            </a:r>
          </a:p>
        </p:txBody>
      </p:sp>
      <p:sp>
        <p:nvSpPr>
          <p:cNvPr id="104451" name="Rectangle 3"/>
          <p:cNvSpPr>
            <a:spLocks noGrp="1" noChangeArrowheads="1"/>
          </p:cNvSpPr>
          <p:nvPr>
            <p:ph idx="1"/>
          </p:nvPr>
        </p:nvSpPr>
        <p:spPr/>
        <p:txBody>
          <a:bodyPr>
            <a:normAutofit/>
          </a:bodyPr>
          <a:lstStyle/>
          <a:p>
            <a:pPr>
              <a:buNone/>
            </a:pPr>
            <a:r>
              <a:rPr lang="en-US" dirty="0" smtClean="0"/>
              <a:t>A VLAN is the concept of creating multiple broadcast domains (LANs) on a single switch</a:t>
            </a:r>
          </a:p>
          <a:p>
            <a:endParaRPr lang="en-US" dirty="0" smtClean="0"/>
          </a:p>
          <a:p>
            <a:r>
              <a:rPr lang="en-US" dirty="0" smtClean="0"/>
              <a:t>Two different VLAN protocols</a:t>
            </a:r>
          </a:p>
          <a:p>
            <a:pPr lvl="1"/>
            <a:r>
              <a:rPr lang="en-US" dirty="0" smtClean="0"/>
              <a:t>802.1q*, or Cisco ISL* for trunking between switches</a:t>
            </a:r>
          </a:p>
          <a:p>
            <a:r>
              <a:rPr lang="en-US" dirty="0" smtClean="0"/>
              <a:t>Use VLANS for convenience and for creating network security zones. </a:t>
            </a:r>
          </a:p>
          <a:p>
            <a:r>
              <a:rPr lang="en-US" dirty="0" smtClean="0"/>
              <a:t>Combine with 802.1x for dynamic VLAN assignment</a:t>
            </a:r>
          </a:p>
        </p:txBody>
      </p:sp>
    </p:spTree>
    <p:extLst>
      <p:ext uri="{BB962C8B-B14F-4D97-AF65-F5344CB8AC3E}">
        <p14:creationId xmlns:p14="http://schemas.microsoft.com/office/powerpoint/2010/main" val="22578265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smtClean="0"/>
              <a:t>Routers (544)</a:t>
            </a:r>
          </a:p>
        </p:txBody>
      </p:sp>
      <p:sp>
        <p:nvSpPr>
          <p:cNvPr id="107523" name="Rectangle 3"/>
          <p:cNvSpPr>
            <a:spLocks noGrp="1" noChangeArrowheads="1"/>
          </p:cNvSpPr>
          <p:nvPr>
            <p:ph idx="1"/>
          </p:nvPr>
        </p:nvSpPr>
        <p:spPr/>
        <p:txBody>
          <a:bodyPr>
            <a:normAutofit lnSpcReduction="10000"/>
          </a:bodyPr>
          <a:lstStyle/>
          <a:p>
            <a:pPr>
              <a:buNone/>
            </a:pPr>
            <a:r>
              <a:rPr lang="en-US" dirty="0" smtClean="0"/>
              <a:t>Routers connect different networks.</a:t>
            </a:r>
          </a:p>
          <a:p>
            <a:r>
              <a:rPr lang="en-US" dirty="0" smtClean="0"/>
              <a:t>Move packets between networks</a:t>
            </a:r>
          </a:p>
          <a:p>
            <a:r>
              <a:rPr lang="en-US" dirty="0" smtClean="0"/>
              <a:t>Find the optimal path between networks</a:t>
            </a:r>
          </a:p>
          <a:p>
            <a:r>
              <a:rPr lang="en-US" dirty="0" smtClean="0"/>
              <a:t>Layer 3 (network) devices</a:t>
            </a:r>
          </a:p>
          <a:p>
            <a:r>
              <a:rPr lang="en-US" dirty="0" smtClean="0"/>
              <a:t>Look at IP addresses </a:t>
            </a:r>
            <a:r>
              <a:rPr lang="en-US" b="1" dirty="0" smtClean="0"/>
              <a:t>not</a:t>
            </a:r>
            <a:r>
              <a:rPr lang="en-US" dirty="0" smtClean="0"/>
              <a:t> MAC addresses</a:t>
            </a:r>
          </a:p>
          <a:p>
            <a:r>
              <a:rPr lang="en-US" dirty="0" smtClean="0"/>
              <a:t>Routers do</a:t>
            </a:r>
            <a:r>
              <a:rPr lang="en-US" b="1" dirty="0" smtClean="0"/>
              <a:t> not</a:t>
            </a:r>
            <a:r>
              <a:rPr lang="en-US" dirty="0" smtClean="0"/>
              <a:t> forward broadcasts, as such they create different </a:t>
            </a:r>
            <a:r>
              <a:rPr lang="en-US" smtClean="0"/>
              <a:t>broadcasts domain</a:t>
            </a:r>
            <a:endParaRPr lang="en-US" dirty="0" smtClean="0"/>
          </a:p>
          <a:p>
            <a:r>
              <a:rPr lang="en-US" dirty="0" smtClean="0"/>
              <a:t>Can statically determine routes, or dynamically</a:t>
            </a:r>
          </a:p>
          <a:p>
            <a:r>
              <a:rPr lang="en-US" dirty="0" smtClean="0"/>
              <a:t>Can apply access control lists to allow or deny certain types of traffic</a:t>
            </a:r>
          </a:p>
        </p:txBody>
      </p:sp>
    </p:spTree>
    <p:extLst>
      <p:ext uri="{BB962C8B-B14F-4D97-AF65-F5344CB8AC3E}">
        <p14:creationId xmlns:p14="http://schemas.microsoft.com/office/powerpoint/2010/main" val="223443987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smtClean="0"/>
              <a:t>Router (544)</a:t>
            </a:r>
          </a:p>
        </p:txBody>
      </p:sp>
      <p:sp>
        <p:nvSpPr>
          <p:cNvPr id="108547" name="Rectangle 3"/>
          <p:cNvSpPr>
            <a:spLocks noGrp="1" noChangeArrowheads="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sz="2800" dirty="0" smtClean="0"/>
              <a:t>Routers create separate LAN networks. These networks will have different IP ranges</a:t>
            </a:r>
          </a:p>
        </p:txBody>
      </p:sp>
      <p:pic>
        <p:nvPicPr>
          <p:cNvPr id="108548" name="Picture 4" descr="network"/>
          <p:cNvPicPr>
            <a:picLocks noChangeAspect="1" noChangeArrowheads="1"/>
          </p:cNvPicPr>
          <p:nvPr/>
        </p:nvPicPr>
        <p:blipFill>
          <a:blip r:embed="rId2" cstate="print"/>
          <a:srcRect/>
          <a:stretch>
            <a:fillRect/>
          </a:stretch>
        </p:blipFill>
        <p:spPr bwMode="auto">
          <a:xfrm>
            <a:off x="1371600" y="1752600"/>
            <a:ext cx="6248400" cy="3520149"/>
          </a:xfrm>
          <a:prstGeom prst="rect">
            <a:avLst/>
          </a:prstGeom>
          <a:noFill/>
          <a:ln w="9525">
            <a:noFill/>
            <a:miter lim="800000"/>
            <a:headEnd/>
            <a:tailEnd/>
          </a:ln>
        </p:spPr>
      </p:pic>
      <p:sp>
        <p:nvSpPr>
          <p:cNvPr id="108549" name="Text Box 5"/>
          <p:cNvSpPr txBox="1">
            <a:spLocks noChangeArrowheads="1"/>
          </p:cNvSpPr>
          <p:nvPr/>
        </p:nvSpPr>
        <p:spPr bwMode="auto">
          <a:xfrm>
            <a:off x="914400" y="1447800"/>
            <a:ext cx="7162800" cy="396875"/>
          </a:xfrm>
          <a:prstGeom prst="rect">
            <a:avLst/>
          </a:prstGeom>
          <a:noFill/>
          <a:ln w="9525">
            <a:noFill/>
            <a:miter lim="800000"/>
            <a:headEnd/>
            <a:tailEnd/>
          </a:ln>
        </p:spPr>
        <p:txBody>
          <a:bodyPr>
            <a:spAutoFit/>
          </a:bodyPr>
          <a:lstStyle/>
          <a:p>
            <a:pPr algn="l">
              <a:spcBef>
                <a:spcPct val="50000"/>
              </a:spcBef>
            </a:pPr>
            <a:r>
              <a:rPr lang="en-US" sz="2000" dirty="0"/>
              <a:t>192.168.1.0 / 255.255.255.0      10.1.2.0 / 255.255.255.0</a:t>
            </a:r>
          </a:p>
        </p:txBody>
      </p:sp>
    </p:spTree>
    <p:extLst>
      <p:ext uri="{BB962C8B-B14F-4D97-AF65-F5344CB8AC3E}">
        <p14:creationId xmlns:p14="http://schemas.microsoft.com/office/powerpoint/2010/main" val="78994957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105</a:t>
            </a:fld>
            <a:endParaRPr lang="en-US" dirty="0"/>
          </a:p>
        </p:txBody>
      </p:sp>
      <p:sp>
        <p:nvSpPr>
          <p:cNvPr id="5" name="Title 4"/>
          <p:cNvSpPr>
            <a:spLocks noGrp="1"/>
          </p:cNvSpPr>
          <p:nvPr>
            <p:ph type="title"/>
          </p:nvPr>
        </p:nvSpPr>
        <p:spPr/>
        <p:txBody>
          <a:bodyPr/>
          <a:lstStyle/>
          <a:p>
            <a:r>
              <a:rPr lang="en-US" dirty="0" smtClean="0"/>
              <a:t>Bridge vs. Router</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22" y="1828800"/>
            <a:ext cx="9079988"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879846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smtClean="0"/>
              <a:t>Gateway - 550</a:t>
            </a:r>
          </a:p>
        </p:txBody>
      </p:sp>
      <p:sp>
        <p:nvSpPr>
          <p:cNvPr id="112643" name="Rectangle 3"/>
          <p:cNvSpPr>
            <a:spLocks noGrp="1" noChangeArrowheads="1"/>
          </p:cNvSpPr>
          <p:nvPr>
            <p:ph idx="1"/>
          </p:nvPr>
        </p:nvSpPr>
        <p:spPr/>
        <p:txBody>
          <a:bodyPr>
            <a:normAutofit/>
          </a:bodyPr>
          <a:lstStyle/>
          <a:p>
            <a:pPr>
              <a:buNone/>
            </a:pPr>
            <a:r>
              <a:rPr lang="en-US" dirty="0" smtClean="0"/>
              <a:t>Generic Term for something that connects two separate things together (can be any level). </a:t>
            </a:r>
          </a:p>
          <a:p>
            <a:pPr lvl="1"/>
            <a:r>
              <a:rPr lang="en-US" dirty="0" smtClean="0"/>
              <a:t>Default gateway = router to get you off your network</a:t>
            </a:r>
          </a:p>
          <a:p>
            <a:pPr lvl="1"/>
            <a:r>
              <a:rPr lang="en-US" dirty="0" smtClean="0"/>
              <a:t>Application gateways – work at the application level and help translate between two different applications (NFS &lt;-&gt; SMB).  </a:t>
            </a:r>
          </a:p>
          <a:p>
            <a:pPr lvl="1"/>
            <a:r>
              <a:rPr lang="en-US" dirty="0" smtClean="0"/>
              <a:t>Email Gateway – translate between different email types. (Exchange and SMTP)</a:t>
            </a:r>
          </a:p>
        </p:txBody>
      </p:sp>
    </p:spTree>
    <p:extLst>
      <p:ext uri="{BB962C8B-B14F-4D97-AF65-F5344CB8AC3E}">
        <p14:creationId xmlns:p14="http://schemas.microsoft.com/office/powerpoint/2010/main" val="34489257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107</a:t>
            </a:fld>
            <a:endParaRPr lang="en-US" dirty="0"/>
          </a:p>
        </p:txBody>
      </p:sp>
      <p:sp>
        <p:nvSpPr>
          <p:cNvPr id="5" name="Title 4"/>
          <p:cNvSpPr>
            <a:spLocks noGrp="1"/>
          </p:cNvSpPr>
          <p:nvPr>
            <p:ph type="title"/>
          </p:nvPr>
        </p:nvSpPr>
        <p:spPr/>
        <p:txBody>
          <a:bodyPr/>
          <a:lstStyle/>
          <a:p>
            <a:r>
              <a:rPr lang="en-US" dirty="0"/>
              <a:t>Network Device Summary</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55" y="1981200"/>
            <a:ext cx="8889145"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332341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Firewalls</a:t>
            </a:r>
            <a:endParaRPr lang="en-US" dirty="0"/>
          </a:p>
        </p:txBody>
      </p:sp>
      <p:sp>
        <p:nvSpPr>
          <p:cNvPr id="5" name="Subtitle 4"/>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108</a:t>
            </a:fld>
            <a:endParaRPr lang="en-US" dirty="0"/>
          </a:p>
        </p:txBody>
      </p:sp>
    </p:spTree>
    <p:extLst>
      <p:ext uri="{BB962C8B-B14F-4D97-AF65-F5344CB8AC3E}">
        <p14:creationId xmlns:p14="http://schemas.microsoft.com/office/powerpoint/2010/main" val="218037137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p:txBody>
          <a:bodyPr/>
          <a:lstStyle/>
          <a:p>
            <a:r>
              <a:rPr lang="en-US" altLang="en-US"/>
              <a:t>Firewall – Packet Filtering</a:t>
            </a:r>
          </a:p>
        </p:txBody>
      </p:sp>
      <p:pic>
        <p:nvPicPr>
          <p:cNvPr id="560131" name="Picture 3" descr="si1"/>
          <p:cNvPicPr>
            <a:picLocks noChangeAspect="1" noChangeArrowheads="1"/>
          </p:cNvPicPr>
          <p:nvPr/>
        </p:nvPicPr>
        <p:blipFill>
          <a:blip r:embed="rId3" cstate="print"/>
          <a:srcRect/>
          <a:stretch>
            <a:fillRect/>
          </a:stretch>
        </p:blipFill>
        <p:spPr bwMode="auto">
          <a:xfrm>
            <a:off x="1725613" y="1565275"/>
            <a:ext cx="5580062" cy="4484688"/>
          </a:xfrm>
          <a:prstGeom prst="rect">
            <a:avLst/>
          </a:prstGeom>
          <a:noFill/>
        </p:spPr>
      </p:pic>
    </p:spTree>
    <p:extLst>
      <p:ext uri="{BB962C8B-B14F-4D97-AF65-F5344CB8AC3E}">
        <p14:creationId xmlns:p14="http://schemas.microsoft.com/office/powerpoint/2010/main" val="1785130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11</a:t>
            </a:fld>
            <a:endParaRPr lang="en-US" dirty="0"/>
          </a:p>
        </p:txBody>
      </p:sp>
      <p:sp>
        <p:nvSpPr>
          <p:cNvPr id="4" name="Rectangle 3"/>
          <p:cNvSpPr/>
          <p:nvPr/>
        </p:nvSpPr>
        <p:spPr>
          <a:xfrm>
            <a:off x="13504" y="6550223"/>
            <a:ext cx="91440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400"/>
              <a:t>https://www.cia.gov/news-information/blog/2016/take-a-peek-into-our-x-files.html</a:t>
            </a:r>
            <a:endParaRPr lang="en-US" sz="1400" dirty="0"/>
          </a:p>
        </p:txBody>
      </p:sp>
      <p:pic>
        <p:nvPicPr>
          <p:cNvPr id="8" name="Picture 7"/>
          <p:cNvPicPr>
            <a:picLocks noChangeAspect="1"/>
          </p:cNvPicPr>
          <p:nvPr/>
        </p:nvPicPr>
        <p:blipFill>
          <a:blip r:embed="rId2"/>
          <a:stretch>
            <a:fillRect/>
          </a:stretch>
        </p:blipFill>
        <p:spPr>
          <a:xfrm>
            <a:off x="0" y="609600"/>
            <a:ext cx="4762913" cy="845893"/>
          </a:xfrm>
          <a:prstGeom prst="rect">
            <a:avLst/>
          </a:prstGeom>
        </p:spPr>
      </p:pic>
      <p:pic>
        <p:nvPicPr>
          <p:cNvPr id="9" name="Picture 8"/>
          <p:cNvPicPr>
            <a:picLocks noChangeAspect="1"/>
          </p:cNvPicPr>
          <p:nvPr/>
        </p:nvPicPr>
        <p:blipFill>
          <a:blip r:embed="rId3"/>
          <a:stretch>
            <a:fillRect/>
          </a:stretch>
        </p:blipFill>
        <p:spPr>
          <a:xfrm>
            <a:off x="0" y="1431618"/>
            <a:ext cx="6924776" cy="2683182"/>
          </a:xfrm>
          <a:prstGeom prst="rect">
            <a:avLst/>
          </a:prstGeom>
        </p:spPr>
      </p:pic>
      <p:pic>
        <p:nvPicPr>
          <p:cNvPr id="10" name="Picture 9"/>
          <p:cNvPicPr>
            <a:picLocks noChangeAspect="1"/>
          </p:cNvPicPr>
          <p:nvPr/>
        </p:nvPicPr>
        <p:blipFill>
          <a:blip r:embed="rId4"/>
          <a:stretch>
            <a:fillRect/>
          </a:stretch>
        </p:blipFill>
        <p:spPr>
          <a:xfrm>
            <a:off x="13504" y="4327218"/>
            <a:ext cx="4775026" cy="1997521"/>
          </a:xfrm>
          <a:prstGeom prst="rect">
            <a:avLst/>
          </a:prstGeom>
        </p:spPr>
      </p:pic>
      <p:pic>
        <p:nvPicPr>
          <p:cNvPr id="11" name="Picture 10"/>
          <p:cNvPicPr>
            <a:picLocks noChangeAspect="1"/>
          </p:cNvPicPr>
          <p:nvPr/>
        </p:nvPicPr>
        <p:blipFill>
          <a:blip r:embed="rId5"/>
          <a:stretch>
            <a:fillRect/>
          </a:stretch>
        </p:blipFill>
        <p:spPr>
          <a:xfrm>
            <a:off x="4748536" y="4267200"/>
            <a:ext cx="4395471" cy="2017881"/>
          </a:xfrm>
          <a:prstGeom prst="rect">
            <a:avLst/>
          </a:prstGeom>
        </p:spPr>
      </p:pic>
    </p:spTree>
    <p:extLst>
      <p:ext uri="{BB962C8B-B14F-4D97-AF65-F5344CB8AC3E}">
        <p14:creationId xmlns:p14="http://schemas.microsoft.com/office/powerpoint/2010/main" val="275705243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Packet Filter</a:t>
            </a:r>
            <a:endParaRPr lang="en-US" dirty="0"/>
          </a:p>
        </p:txBody>
      </p:sp>
      <p:sp>
        <p:nvSpPr>
          <p:cNvPr id="3" name="Content Placeholder 2"/>
          <p:cNvSpPr>
            <a:spLocks noGrp="1"/>
          </p:cNvSpPr>
          <p:nvPr>
            <p:ph idx="1"/>
          </p:nvPr>
        </p:nvSpPr>
        <p:spPr/>
        <p:txBody>
          <a:bodyPr>
            <a:normAutofit fontScale="77500" lnSpcReduction="20000"/>
          </a:bodyPr>
          <a:lstStyle/>
          <a:p>
            <a:r>
              <a:rPr lang="en-US" dirty="0"/>
              <a:t>Packet filtering is a firewall technology that makes access decisions based upon network-level protocol header values. The device that is carrying out packet filtering processes is configured with ACLs , which dictate the type of traffic that is allowed into and out of specific networks. </a:t>
            </a:r>
            <a:endParaRPr lang="en-US" dirty="0" smtClean="0"/>
          </a:p>
          <a:p>
            <a:r>
              <a:rPr lang="en-US" dirty="0" smtClean="0"/>
              <a:t>Packet </a:t>
            </a:r>
            <a:r>
              <a:rPr lang="en-US" dirty="0"/>
              <a:t>filtering was the first generation of firewalls and it is the most rudimentary type of all of the firewall technologies. </a:t>
            </a:r>
            <a:endParaRPr lang="en-US" dirty="0" smtClean="0"/>
          </a:p>
          <a:p>
            <a:r>
              <a:rPr lang="en-US" dirty="0" smtClean="0"/>
              <a:t>The </a:t>
            </a:r>
            <a:r>
              <a:rPr lang="en-US" dirty="0"/>
              <a:t>filters only have the capability of reviewing protocol header information at the network and transport levels and carrying out PERMIT or DENY actions on individual packets. </a:t>
            </a:r>
            <a:endParaRPr lang="en-US" dirty="0" smtClean="0"/>
          </a:p>
          <a:p>
            <a:r>
              <a:rPr lang="en-US" dirty="0" smtClean="0"/>
              <a:t>This </a:t>
            </a:r>
            <a:r>
              <a:rPr lang="en-US" dirty="0"/>
              <a:t>means the filters can make access decisions based upon the following basic criteria: </a:t>
            </a:r>
          </a:p>
          <a:p>
            <a:pPr lvl="1"/>
            <a:r>
              <a:rPr lang="en-US" dirty="0" smtClean="0"/>
              <a:t>Source </a:t>
            </a:r>
            <a:r>
              <a:rPr lang="en-US" dirty="0"/>
              <a:t>and destination IP addresses </a:t>
            </a:r>
          </a:p>
          <a:p>
            <a:pPr lvl="1"/>
            <a:r>
              <a:rPr lang="en-US" dirty="0" smtClean="0"/>
              <a:t>Source </a:t>
            </a:r>
            <a:r>
              <a:rPr lang="en-US" dirty="0"/>
              <a:t>and destination port numbers </a:t>
            </a:r>
          </a:p>
          <a:p>
            <a:pPr lvl="1"/>
            <a:r>
              <a:rPr lang="en-US" dirty="0" smtClean="0"/>
              <a:t>Protocol </a:t>
            </a:r>
            <a:r>
              <a:rPr lang="en-US" dirty="0"/>
              <a:t>types </a:t>
            </a:r>
          </a:p>
          <a:p>
            <a:pPr lvl="1"/>
            <a:r>
              <a:rPr lang="en-US" dirty="0" smtClean="0"/>
              <a:t>Inbound </a:t>
            </a:r>
            <a:r>
              <a:rPr lang="en-US" dirty="0"/>
              <a:t>and outbound traffic </a:t>
            </a:r>
            <a:r>
              <a:rPr lang="en-US" dirty="0" smtClean="0"/>
              <a:t>direction</a:t>
            </a:r>
            <a:endParaRPr lang="en-US" dirty="0"/>
          </a:p>
        </p:txBody>
      </p:sp>
    </p:spTree>
    <p:extLst>
      <p:ext uri="{BB962C8B-B14F-4D97-AF65-F5344CB8AC3E}">
        <p14:creationId xmlns:p14="http://schemas.microsoft.com/office/powerpoint/2010/main" val="22281322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err="1" smtClean="0"/>
              <a:t>Stateful</a:t>
            </a:r>
            <a:r>
              <a:rPr lang="en-US" dirty="0" smtClean="0"/>
              <a:t> firewall</a:t>
            </a:r>
          </a:p>
        </p:txBody>
      </p:sp>
      <p:sp>
        <p:nvSpPr>
          <p:cNvPr id="117763" name="Rectangle 3"/>
          <p:cNvSpPr>
            <a:spLocks noGrp="1" noChangeArrowheads="1"/>
          </p:cNvSpPr>
          <p:nvPr>
            <p:ph idx="1"/>
          </p:nvPr>
        </p:nvSpPr>
        <p:spPr/>
        <p:txBody>
          <a:bodyPr>
            <a:normAutofit/>
          </a:bodyPr>
          <a:lstStyle/>
          <a:p>
            <a:r>
              <a:rPr lang="en-US" dirty="0" smtClean="0"/>
              <a:t>router keeps track of a connections in a table. It knows which conversations are active, who is involved etc.</a:t>
            </a:r>
          </a:p>
          <a:p>
            <a:r>
              <a:rPr lang="en-US" dirty="0" smtClean="0"/>
              <a:t>It allows return traffic to come back where a packet filter would have to have a specific rule to define returned traffic</a:t>
            </a:r>
          </a:p>
          <a:p>
            <a:r>
              <a:rPr lang="en-US" dirty="0" smtClean="0"/>
              <a:t>More complex, and can launch </a:t>
            </a:r>
            <a:r>
              <a:rPr lang="en-US" dirty="0" err="1" smtClean="0"/>
              <a:t>DoS</a:t>
            </a:r>
            <a:r>
              <a:rPr lang="en-US" dirty="0" smtClean="0"/>
              <a:t> against by trying to fill up all the entries in the state tables/use up memory.</a:t>
            </a:r>
          </a:p>
          <a:p>
            <a:r>
              <a:rPr lang="en-US" i="1" dirty="0" smtClean="0"/>
              <a:t>Context dependant access control*</a:t>
            </a:r>
          </a:p>
        </p:txBody>
      </p:sp>
    </p:spTree>
    <p:extLst>
      <p:ext uri="{BB962C8B-B14F-4D97-AF65-F5344CB8AC3E}">
        <p14:creationId xmlns:p14="http://schemas.microsoft.com/office/powerpoint/2010/main" val="336036036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p:txBody>
          <a:bodyPr/>
          <a:lstStyle/>
          <a:p>
            <a:r>
              <a:rPr lang="en-US" altLang="en-US" dirty="0"/>
              <a:t>Firewall – Proxy Server </a:t>
            </a:r>
            <a:r>
              <a:rPr lang="en-US" altLang="en-US" dirty="0" smtClean="0"/>
              <a:t> </a:t>
            </a:r>
            <a:endParaRPr lang="en-US" altLang="en-US" dirty="0"/>
          </a:p>
        </p:txBody>
      </p:sp>
      <p:pic>
        <p:nvPicPr>
          <p:cNvPr id="568323" name="Picture 3" descr="si2"/>
          <p:cNvPicPr>
            <a:picLocks noChangeAspect="1" noChangeArrowheads="1"/>
          </p:cNvPicPr>
          <p:nvPr/>
        </p:nvPicPr>
        <p:blipFill>
          <a:blip r:embed="rId3" cstate="print"/>
          <a:srcRect/>
          <a:stretch>
            <a:fillRect/>
          </a:stretch>
        </p:blipFill>
        <p:spPr bwMode="auto">
          <a:xfrm>
            <a:off x="1941513" y="1473200"/>
            <a:ext cx="5505450" cy="4903788"/>
          </a:xfrm>
          <a:prstGeom prst="rect">
            <a:avLst/>
          </a:prstGeom>
          <a:noFill/>
        </p:spPr>
      </p:pic>
    </p:spTree>
    <p:extLst>
      <p:ext uri="{BB962C8B-B14F-4D97-AF65-F5344CB8AC3E}">
        <p14:creationId xmlns:p14="http://schemas.microsoft.com/office/powerpoint/2010/main" val="368322189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113</a:t>
            </a:fld>
            <a:endParaRPr lang="en-US" dirty="0"/>
          </a:p>
        </p:txBody>
      </p:sp>
      <p:sp>
        <p:nvSpPr>
          <p:cNvPr id="3" name="Title 2"/>
          <p:cNvSpPr>
            <a:spLocks noGrp="1"/>
          </p:cNvSpPr>
          <p:nvPr>
            <p:ph type="title"/>
          </p:nvPr>
        </p:nvSpPr>
        <p:spPr/>
        <p:txBody>
          <a:bodyPr/>
          <a:lstStyle/>
          <a:p>
            <a:r>
              <a:rPr lang="en-US" dirty="0"/>
              <a:t>Proxy Firewall</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399"/>
            <a:ext cx="8223731" cy="5095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029836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dirty="0"/>
              <a:t>Proxy </a:t>
            </a:r>
            <a:r>
              <a:rPr lang="en-US" dirty="0" smtClean="0"/>
              <a:t>Firewall: Circuit Level Proxies</a:t>
            </a:r>
          </a:p>
        </p:txBody>
      </p:sp>
      <p:sp>
        <p:nvSpPr>
          <p:cNvPr id="121859" name="Rectangle 3"/>
          <p:cNvSpPr>
            <a:spLocks noGrp="1" noChangeArrowheads="1"/>
          </p:cNvSpPr>
          <p:nvPr>
            <p:ph idx="1"/>
          </p:nvPr>
        </p:nvSpPr>
        <p:spPr/>
        <p:txBody>
          <a:bodyPr>
            <a:normAutofit fontScale="70000" lnSpcReduction="20000"/>
          </a:bodyPr>
          <a:lstStyle/>
          <a:p>
            <a:pPr>
              <a:buNone/>
            </a:pPr>
            <a:r>
              <a:rPr lang="en-US" dirty="0" smtClean="0"/>
              <a:t>Main purpose is to hide internal network and stop direct communications between external machines and internal machines.</a:t>
            </a:r>
          </a:p>
          <a:p>
            <a:pPr>
              <a:buNone/>
            </a:pPr>
            <a:endParaRPr lang="en-US" dirty="0" smtClean="0"/>
          </a:p>
          <a:p>
            <a:pPr>
              <a:buNone/>
            </a:pPr>
            <a:r>
              <a:rPr lang="en-US" dirty="0" smtClean="0"/>
              <a:t>Advantages</a:t>
            </a:r>
          </a:p>
          <a:p>
            <a:r>
              <a:rPr lang="en-US" dirty="0" smtClean="0"/>
              <a:t>Fairly simple</a:t>
            </a:r>
          </a:p>
          <a:p>
            <a:r>
              <a:rPr lang="en-US" dirty="0" smtClean="0"/>
              <a:t>Works with all network protocols</a:t>
            </a:r>
          </a:p>
          <a:p>
            <a:r>
              <a:rPr lang="en-US" dirty="0" smtClean="0"/>
              <a:t>Hides internal network addresses</a:t>
            </a:r>
          </a:p>
          <a:p>
            <a:r>
              <a:rPr lang="en-US" dirty="0" smtClean="0"/>
              <a:t>When used with a firewall, stops people from directly starting conversations with internal hosts, while still allowing internal hosts to communicate with the Internet</a:t>
            </a:r>
          </a:p>
          <a:p>
            <a:pPr>
              <a:buNone/>
            </a:pPr>
            <a:r>
              <a:rPr lang="en-US" dirty="0" smtClean="0"/>
              <a:t>Disadvantages</a:t>
            </a:r>
          </a:p>
          <a:p>
            <a:r>
              <a:rPr lang="en-US" dirty="0" smtClean="0"/>
              <a:t>A single point of failure and performance issues</a:t>
            </a:r>
          </a:p>
          <a:p>
            <a:r>
              <a:rPr lang="en-US" dirty="0" smtClean="0"/>
              <a:t>Does not  analyze data does not protect from dangerous data</a:t>
            </a:r>
          </a:p>
          <a:p>
            <a:r>
              <a:rPr lang="en-US" dirty="0" smtClean="0"/>
              <a:t>Cannot protect against, violations in the protocol or bad data being passed around, </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83465560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dirty="0"/>
              <a:t>Proxy </a:t>
            </a:r>
            <a:r>
              <a:rPr lang="en-US" dirty="0" smtClean="0"/>
              <a:t>Firewall: Application Proxies</a:t>
            </a:r>
          </a:p>
        </p:txBody>
      </p:sp>
      <p:sp>
        <p:nvSpPr>
          <p:cNvPr id="124931" name="Rectangle 3"/>
          <p:cNvSpPr>
            <a:spLocks noGrp="1" noChangeArrowheads="1"/>
          </p:cNvSpPr>
          <p:nvPr>
            <p:ph idx="1"/>
          </p:nvPr>
        </p:nvSpPr>
        <p:spPr/>
        <p:txBody>
          <a:bodyPr>
            <a:normAutofit fontScale="92500" lnSpcReduction="10000"/>
          </a:bodyPr>
          <a:lstStyle/>
          <a:p>
            <a:pPr>
              <a:buNone/>
            </a:pPr>
            <a:r>
              <a:rPr lang="en-US" dirty="0" smtClean="0"/>
              <a:t>Advantages</a:t>
            </a:r>
          </a:p>
          <a:p>
            <a:pPr lvl="1"/>
            <a:r>
              <a:rPr lang="en-US" dirty="0" smtClean="0"/>
              <a:t>Application proxies understand the protocol, so they can add extra security</a:t>
            </a:r>
          </a:p>
          <a:p>
            <a:pPr lvl="1"/>
            <a:r>
              <a:rPr lang="en-US" dirty="0" smtClean="0"/>
              <a:t>Can have advanced logging/auditing and access control features</a:t>
            </a:r>
          </a:p>
          <a:p>
            <a:pPr lvl="2"/>
            <a:r>
              <a:rPr lang="en-US" dirty="0" smtClean="0"/>
              <a:t>Ex. Restrict users to only allowed websites</a:t>
            </a:r>
          </a:p>
          <a:p>
            <a:pPr lvl="2"/>
            <a:r>
              <a:rPr lang="en-US" dirty="0" smtClean="0"/>
              <a:t>Ex. Inspect data for protocol violations</a:t>
            </a:r>
          </a:p>
          <a:p>
            <a:pPr lvl="2"/>
            <a:r>
              <a:rPr lang="en-US" dirty="0" smtClean="0"/>
              <a:t>Ex. Inspect data for malware (</a:t>
            </a:r>
            <a:r>
              <a:rPr lang="en-US" dirty="0" err="1" smtClean="0"/>
              <a:t>viri</a:t>
            </a:r>
            <a:r>
              <a:rPr lang="en-US" dirty="0" smtClean="0"/>
              <a:t> etc)</a:t>
            </a:r>
          </a:p>
          <a:p>
            <a:pPr>
              <a:buNone/>
            </a:pPr>
            <a:r>
              <a:rPr lang="en-US" dirty="0" smtClean="0"/>
              <a:t>Disadvantages</a:t>
            </a:r>
          </a:p>
          <a:p>
            <a:pPr lvl="1"/>
            <a:r>
              <a:rPr lang="en-US" dirty="0" smtClean="0"/>
              <a:t>Extra processing requires extra CPU (slower)</a:t>
            </a:r>
          </a:p>
          <a:p>
            <a:pPr lvl="1"/>
            <a:r>
              <a:rPr lang="en-US" dirty="0" smtClean="0"/>
              <a:t>Proxies ONLY understand the protocols they were written to understand. So you generally have a separate application proxy for EACH protocol you want to proxy</a:t>
            </a:r>
          </a:p>
          <a:p>
            <a:endParaRPr lang="en-US" dirty="0" smtClean="0"/>
          </a:p>
        </p:txBody>
      </p:sp>
    </p:spTree>
    <p:extLst>
      <p:ext uri="{BB962C8B-B14F-4D97-AF65-F5344CB8AC3E}">
        <p14:creationId xmlns:p14="http://schemas.microsoft.com/office/powerpoint/2010/main" val="240521913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116</a:t>
            </a:fld>
            <a:endParaRPr lang="en-US" dirty="0"/>
          </a:p>
        </p:txBody>
      </p:sp>
      <p:sp>
        <p:nvSpPr>
          <p:cNvPr id="3" name="Title 2"/>
          <p:cNvSpPr>
            <a:spLocks noGrp="1"/>
          </p:cNvSpPr>
          <p:nvPr>
            <p:ph type="title"/>
          </p:nvPr>
        </p:nvSpPr>
        <p:spPr/>
        <p:txBody>
          <a:bodyPr/>
          <a:lstStyle/>
          <a:p>
            <a:r>
              <a:rPr lang="en-US" dirty="0"/>
              <a:t>Kernel Proxy Firewall</a:t>
            </a:r>
          </a:p>
        </p:txBody>
      </p:sp>
      <p:sp>
        <p:nvSpPr>
          <p:cNvPr id="4" name="Content Placeholder 3"/>
          <p:cNvSpPr>
            <a:spLocks noGrp="1"/>
          </p:cNvSpPr>
          <p:nvPr>
            <p:ph idx="1"/>
          </p:nvPr>
        </p:nvSpPr>
        <p:spPr/>
        <p:txBody>
          <a:bodyPr>
            <a:normAutofit fontScale="85000" lnSpcReduction="20000"/>
          </a:bodyPr>
          <a:lstStyle/>
          <a:p>
            <a:r>
              <a:rPr lang="en-US" dirty="0" smtClean="0"/>
              <a:t>Considered </a:t>
            </a:r>
            <a:r>
              <a:rPr lang="en-US" dirty="0"/>
              <a:t>a fifth-generation firewall. </a:t>
            </a:r>
            <a:endParaRPr lang="en-US" dirty="0" smtClean="0"/>
          </a:p>
          <a:p>
            <a:r>
              <a:rPr lang="en-US" dirty="0" smtClean="0"/>
              <a:t>Differs </a:t>
            </a:r>
            <a:r>
              <a:rPr lang="en-US" dirty="0"/>
              <a:t>from all the previously discussed firewall technologies because it creates dynamic, customized network stacks when a packet needs to be evaluated. </a:t>
            </a:r>
            <a:endParaRPr lang="en-US" dirty="0" smtClean="0"/>
          </a:p>
          <a:p>
            <a:r>
              <a:rPr lang="en-US" dirty="0" smtClean="0"/>
              <a:t>When </a:t>
            </a:r>
            <a:r>
              <a:rPr lang="en-US" dirty="0"/>
              <a:t>a packet arrives at a kernel proxy firewall, a new virtual network stack is created, which is made up of only the protocol proxies necessary to examine this specific packet properly. </a:t>
            </a:r>
            <a:endParaRPr lang="en-US" dirty="0" smtClean="0"/>
          </a:p>
          <a:p>
            <a:pPr lvl="1"/>
            <a:r>
              <a:rPr lang="en-US" dirty="0" smtClean="0"/>
              <a:t>E.g. If </a:t>
            </a:r>
            <a:r>
              <a:rPr lang="en-US" dirty="0"/>
              <a:t>it is an FTP packet, then the FTP proxy is loaded in the stack. The packet is scrutinized at every layer of the stack. </a:t>
            </a:r>
            <a:endParaRPr lang="en-US" dirty="0" smtClean="0"/>
          </a:p>
          <a:p>
            <a:pPr lvl="1"/>
            <a:r>
              <a:rPr lang="en-US" dirty="0" smtClean="0"/>
              <a:t>This </a:t>
            </a:r>
            <a:r>
              <a:rPr lang="en-US" dirty="0"/>
              <a:t>means the data link header will be evaluated along with the network header, transport header, session layer information, and the application layer data. </a:t>
            </a:r>
            <a:endParaRPr lang="en-US" dirty="0" smtClean="0"/>
          </a:p>
          <a:p>
            <a:pPr lvl="1"/>
            <a:r>
              <a:rPr lang="en-US" dirty="0" smtClean="0"/>
              <a:t>If </a:t>
            </a:r>
            <a:r>
              <a:rPr lang="en-US" dirty="0"/>
              <a:t>anything is deemed unsafe at any of these layers, the packet is discarded</a:t>
            </a:r>
            <a:r>
              <a:rPr lang="en-US" dirty="0" smtClean="0"/>
              <a:t>.</a:t>
            </a:r>
            <a:endParaRPr lang="en-US" dirty="0"/>
          </a:p>
        </p:txBody>
      </p:sp>
    </p:spTree>
    <p:extLst>
      <p:ext uri="{BB962C8B-B14F-4D97-AF65-F5344CB8AC3E}">
        <p14:creationId xmlns:p14="http://schemas.microsoft.com/office/powerpoint/2010/main" val="119384070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117</a:t>
            </a:fld>
            <a:endParaRPr lang="en-US" dirty="0"/>
          </a:p>
        </p:txBody>
      </p:sp>
      <p:sp>
        <p:nvSpPr>
          <p:cNvPr id="5" name="Title 4"/>
          <p:cNvSpPr>
            <a:spLocks noGrp="1"/>
          </p:cNvSpPr>
          <p:nvPr>
            <p:ph type="title"/>
          </p:nvPr>
        </p:nvSpPr>
        <p:spPr/>
        <p:txBody>
          <a:bodyPr/>
          <a:lstStyle/>
          <a:p>
            <a:r>
              <a:rPr lang="en-US" dirty="0"/>
              <a:t>Comparison of Different </a:t>
            </a:r>
            <a:r>
              <a:rPr lang="en-US" dirty="0" smtClean="0"/>
              <a:t>Firewall Types</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8713976"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547446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en-US" smtClean="0"/>
              <a:t>NAT/PNAT</a:t>
            </a:r>
          </a:p>
        </p:txBody>
      </p:sp>
      <p:sp>
        <p:nvSpPr>
          <p:cNvPr id="125955" name="Rectangle 3"/>
          <p:cNvSpPr>
            <a:spLocks noGrp="1" noChangeArrowheads="1"/>
          </p:cNvSpPr>
          <p:nvPr>
            <p:ph idx="1"/>
          </p:nvPr>
        </p:nvSpPr>
        <p:spPr/>
        <p:txBody>
          <a:bodyPr>
            <a:normAutofit/>
          </a:bodyPr>
          <a:lstStyle/>
          <a:p>
            <a:pPr>
              <a:buNone/>
            </a:pPr>
            <a:r>
              <a:rPr lang="en-US" dirty="0" smtClean="0"/>
              <a:t>A proxy that works without special software and is transparent to the end users.</a:t>
            </a:r>
          </a:p>
          <a:p>
            <a:r>
              <a:rPr lang="en-US" dirty="0" smtClean="0"/>
              <a:t>Remaps IP addresses, allowing you to use </a:t>
            </a:r>
            <a:r>
              <a:rPr lang="en-US" i="1" dirty="0" smtClean="0"/>
              <a:t>private addresses </a:t>
            </a:r>
            <a:r>
              <a:rPr lang="en-US" dirty="0" smtClean="0"/>
              <a:t>internally and map them to </a:t>
            </a:r>
            <a:r>
              <a:rPr lang="en-US" i="1" dirty="0" smtClean="0"/>
              <a:t>public IP addresses</a:t>
            </a:r>
          </a:p>
          <a:p>
            <a:r>
              <a:rPr lang="en-US" dirty="0" smtClean="0"/>
              <a:t>NAT allows a one-to-one mapping of IP addresses</a:t>
            </a:r>
          </a:p>
          <a:p>
            <a:r>
              <a:rPr lang="en-US" dirty="0" smtClean="0"/>
              <a:t>PAT allows multiple </a:t>
            </a:r>
            <a:r>
              <a:rPr lang="en-US" i="1" dirty="0" smtClean="0"/>
              <a:t>private address</a:t>
            </a:r>
            <a:r>
              <a:rPr lang="en-US" dirty="0" smtClean="0"/>
              <a:t> to share one </a:t>
            </a:r>
            <a:r>
              <a:rPr lang="en-US" i="1" dirty="0" smtClean="0"/>
              <a:t>public address</a:t>
            </a:r>
          </a:p>
        </p:txBody>
      </p:sp>
    </p:spTree>
    <p:extLst>
      <p:ext uri="{BB962C8B-B14F-4D97-AF65-F5344CB8AC3E}">
        <p14:creationId xmlns:p14="http://schemas.microsoft.com/office/powerpoint/2010/main" val="370888307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dirty="0" smtClean="0"/>
              <a:t>Overall Firewall best practices</a:t>
            </a:r>
          </a:p>
        </p:txBody>
      </p:sp>
      <p:sp>
        <p:nvSpPr>
          <p:cNvPr id="521219" name="Rectangle 3"/>
          <p:cNvSpPr>
            <a:spLocks noGrp="1" noChangeArrowheads="1"/>
          </p:cNvSpPr>
          <p:nvPr>
            <p:ph idx="1"/>
          </p:nvPr>
        </p:nvSpPr>
        <p:spPr/>
        <p:txBody>
          <a:bodyPr>
            <a:normAutofit lnSpcReduction="10000"/>
          </a:bodyPr>
          <a:lstStyle/>
          <a:p>
            <a:r>
              <a:rPr lang="en-US" dirty="0" smtClean="0"/>
              <a:t>Block un-necessary ICMP packets types. </a:t>
            </a:r>
          </a:p>
          <a:p>
            <a:pPr lvl="1"/>
            <a:r>
              <a:rPr lang="en-US" dirty="0" smtClean="0"/>
              <a:t>(Be careful though, know your environment)</a:t>
            </a:r>
          </a:p>
          <a:p>
            <a:r>
              <a:rPr lang="en-US" dirty="0" smtClean="0"/>
              <a:t>Keep ACLS simple</a:t>
            </a:r>
          </a:p>
          <a:p>
            <a:r>
              <a:rPr lang="en-US" dirty="0" smtClean="0"/>
              <a:t>Use Implicit deny*</a:t>
            </a:r>
          </a:p>
          <a:p>
            <a:r>
              <a:rPr lang="en-US" dirty="0" smtClean="0"/>
              <a:t>Disallow source routed packets*</a:t>
            </a:r>
          </a:p>
          <a:p>
            <a:r>
              <a:rPr lang="en-US" dirty="0" smtClean="0"/>
              <a:t>Use least privilege*</a:t>
            </a:r>
          </a:p>
          <a:p>
            <a:r>
              <a:rPr lang="en-US" dirty="0" smtClean="0"/>
              <a:t>Block directed IP broadcasts</a:t>
            </a:r>
          </a:p>
          <a:p>
            <a:r>
              <a:rPr lang="en-US" dirty="0" smtClean="0"/>
              <a:t>Perform ingress and egress filtering*</a:t>
            </a:r>
          </a:p>
          <a:p>
            <a:r>
              <a:rPr lang="en-US" dirty="0" smtClean="0"/>
              <a:t>Enable logging</a:t>
            </a:r>
          </a:p>
          <a:p>
            <a:r>
              <a:rPr lang="en-US" dirty="0" smtClean="0"/>
              <a:t>Drop fragments or re-assemble fragments</a:t>
            </a:r>
          </a:p>
        </p:txBody>
      </p:sp>
    </p:spTree>
    <p:extLst>
      <p:ext uri="{BB962C8B-B14F-4D97-AF65-F5344CB8AC3E}">
        <p14:creationId xmlns:p14="http://schemas.microsoft.com/office/powerpoint/2010/main" val="19597120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550223"/>
            <a:ext cx="91440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400" dirty="0"/>
              <a:t>http://www.iso27001security.com/html/toolkit.html</a:t>
            </a:r>
            <a:endParaRPr lang="en-US" sz="1400" dirty="0">
              <a:solidFill>
                <a:schemeClr val="dk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26" y="63195"/>
            <a:ext cx="8279880" cy="6461942"/>
          </a:xfrm>
          <a:prstGeom prst="rect">
            <a:avLst/>
          </a:prstGeom>
        </p:spPr>
      </p:pic>
    </p:spTree>
    <p:extLst>
      <p:ext uri="{BB962C8B-B14F-4D97-AF65-F5344CB8AC3E}">
        <p14:creationId xmlns:p14="http://schemas.microsoft.com/office/powerpoint/2010/main" val="3579181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en-US" smtClean="0"/>
              <a:t> Overall Firewall issues</a:t>
            </a:r>
          </a:p>
        </p:txBody>
      </p:sp>
      <p:sp>
        <p:nvSpPr>
          <p:cNvPr id="134147" name="Rectangle 3"/>
          <p:cNvSpPr>
            <a:spLocks noGrp="1" noChangeArrowheads="1"/>
          </p:cNvSpPr>
          <p:nvPr>
            <p:ph idx="1"/>
          </p:nvPr>
        </p:nvSpPr>
        <p:spPr/>
        <p:txBody>
          <a:bodyPr/>
          <a:lstStyle/>
          <a:p>
            <a:r>
              <a:rPr lang="en-US" dirty="0" smtClean="0"/>
              <a:t>Potential bottleneck</a:t>
            </a:r>
          </a:p>
          <a:p>
            <a:r>
              <a:rPr lang="en-US" dirty="0" smtClean="0"/>
              <a:t>Can restrict valid access</a:t>
            </a:r>
          </a:p>
          <a:p>
            <a:r>
              <a:rPr lang="en-US" dirty="0" smtClean="0"/>
              <a:t>Often </a:t>
            </a:r>
            <a:r>
              <a:rPr lang="en-US" dirty="0" err="1" smtClean="0"/>
              <a:t>mis</a:t>
            </a:r>
            <a:r>
              <a:rPr lang="en-US" dirty="0" smtClean="0"/>
              <a:t>-configured</a:t>
            </a:r>
          </a:p>
          <a:p>
            <a:r>
              <a:rPr lang="en-US" dirty="0" smtClean="0"/>
              <a:t>Except for application proxies firewalls generally do not filter out malware or improper content.</a:t>
            </a:r>
          </a:p>
          <a:p>
            <a:r>
              <a:rPr lang="en-US" dirty="0" smtClean="0"/>
              <a:t>Doesn’t protect against internal attacks!* </a:t>
            </a:r>
          </a:p>
        </p:txBody>
      </p:sp>
    </p:spTree>
    <p:extLst>
      <p:ext uri="{BB962C8B-B14F-4D97-AF65-F5344CB8AC3E}">
        <p14:creationId xmlns:p14="http://schemas.microsoft.com/office/powerpoint/2010/main" val="128546275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4"/>
          <p:cNvSpPr>
            <a:spLocks noGrp="1" noChangeArrowheads="1"/>
          </p:cNvSpPr>
          <p:nvPr>
            <p:ph type="ctrTitle"/>
          </p:nvPr>
        </p:nvSpPr>
        <p:spPr/>
        <p:txBody>
          <a:bodyPr/>
          <a:lstStyle/>
          <a:p>
            <a:r>
              <a:rPr lang="en-US" smtClean="0"/>
              <a:t>Firewall Architecture</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8717158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122</a:t>
            </a:fld>
            <a:endParaRPr lang="en-US" dirty="0"/>
          </a:p>
        </p:txBody>
      </p:sp>
      <p:sp>
        <p:nvSpPr>
          <p:cNvPr id="3" name="Title 2"/>
          <p:cNvSpPr>
            <a:spLocks noGrp="1"/>
          </p:cNvSpPr>
          <p:nvPr>
            <p:ph type="title"/>
          </p:nvPr>
        </p:nvSpPr>
        <p:spPr/>
        <p:txBody>
          <a:bodyPr/>
          <a:lstStyle/>
          <a:p>
            <a:r>
              <a:rPr lang="en-US" dirty="0"/>
              <a:t>Key Terms</a:t>
            </a:r>
          </a:p>
        </p:txBody>
      </p:sp>
      <p:sp>
        <p:nvSpPr>
          <p:cNvPr id="4" name="Content Placeholder 3"/>
          <p:cNvSpPr>
            <a:spLocks noGrp="1"/>
          </p:cNvSpPr>
          <p:nvPr>
            <p:ph idx="1"/>
          </p:nvPr>
        </p:nvSpPr>
        <p:spPr/>
        <p:txBody>
          <a:bodyPr>
            <a:normAutofit fontScale="62500" lnSpcReduction="20000"/>
          </a:bodyPr>
          <a:lstStyle/>
          <a:p>
            <a:r>
              <a:rPr lang="en-US" b="1" dirty="0" smtClean="0"/>
              <a:t>Bastion </a:t>
            </a:r>
            <a:r>
              <a:rPr lang="en-US" b="1" dirty="0"/>
              <a:t>host </a:t>
            </a:r>
            <a:r>
              <a:rPr lang="en-US" dirty="0"/>
              <a:t>A highly exposed device that will most likely be targeted for attacks, and thus should be properly locked down. </a:t>
            </a:r>
          </a:p>
          <a:p>
            <a:r>
              <a:rPr lang="en-US" b="1" dirty="0" smtClean="0"/>
              <a:t>Dual-homed </a:t>
            </a:r>
            <a:r>
              <a:rPr lang="en-US" b="1" dirty="0"/>
              <a:t>firewall </a:t>
            </a:r>
            <a:r>
              <a:rPr lang="en-US" dirty="0"/>
              <a:t>This device has two interfaces and sits between an untrusted network and trusted network to provide secure access. A </a:t>
            </a:r>
            <a:r>
              <a:rPr lang="en-US" dirty="0" err="1"/>
              <a:t>multihomed</a:t>
            </a:r>
            <a:r>
              <a:rPr lang="en-US" dirty="0"/>
              <a:t> device just means it has multiple interfaces. Firewalls that have multiple interfaces allow for networks to be segmented based upon security zone, with unique security configurations. </a:t>
            </a:r>
          </a:p>
          <a:p>
            <a:r>
              <a:rPr lang="en-US" b="1" dirty="0" smtClean="0"/>
              <a:t>Screened </a:t>
            </a:r>
            <a:r>
              <a:rPr lang="en-US" b="1" dirty="0"/>
              <a:t>host </a:t>
            </a:r>
            <a:r>
              <a:rPr lang="en-US" dirty="0"/>
              <a:t>A firewall that communicates directly with a perimeter router and the internal network. The router carries out filtering activities on the traffic before it reaches the firewall. </a:t>
            </a:r>
          </a:p>
          <a:p>
            <a:r>
              <a:rPr lang="en-US" b="1" dirty="0" smtClean="0"/>
              <a:t>Screened subnet architecture </a:t>
            </a:r>
            <a:r>
              <a:rPr lang="en-US" dirty="0" smtClean="0"/>
              <a:t>When two filtering devices are used to create a DMZ. The external device screens the traffic entering the DMZ network, and the internal filtering device screens the traffic before it enters the internal network. </a:t>
            </a:r>
          </a:p>
          <a:p>
            <a:r>
              <a:rPr lang="en-US" b="1" dirty="0" smtClean="0"/>
              <a:t>Proxy server </a:t>
            </a:r>
            <a:r>
              <a:rPr lang="en-US" dirty="0" smtClean="0"/>
              <a:t>A system that acts as an intermediary for requests from clients seeking resources from other sources. A client connects to the proxy server, requesting some service, and the proxy server evaluates the request according to its filtering rules and makes the connection on behalf of the client. Proxies can be open or carry out forwarding or reverse forwarding capabilities.</a:t>
            </a:r>
            <a:endParaRPr lang="en-US" dirty="0"/>
          </a:p>
        </p:txBody>
      </p:sp>
    </p:spTree>
    <p:extLst>
      <p:ext uri="{BB962C8B-B14F-4D97-AF65-F5344CB8AC3E}">
        <p14:creationId xmlns:p14="http://schemas.microsoft.com/office/powerpoint/2010/main" val="127352259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smtClean="0"/>
              <a:t>Security Zones</a:t>
            </a:r>
          </a:p>
        </p:txBody>
      </p:sp>
      <p:sp>
        <p:nvSpPr>
          <p:cNvPr id="136195" name="Rectangle 3"/>
          <p:cNvSpPr>
            <a:spLocks noGrp="1" noChangeArrowheads="1"/>
          </p:cNvSpPr>
          <p:nvPr>
            <p:ph idx="1"/>
          </p:nvPr>
        </p:nvSpPr>
        <p:spPr/>
        <p:txBody>
          <a:bodyPr>
            <a:normAutofit fontScale="92500" lnSpcReduction="10000"/>
          </a:bodyPr>
          <a:lstStyle/>
          <a:p>
            <a:r>
              <a:rPr lang="en-US" dirty="0" smtClean="0"/>
              <a:t>It is common practice in network and physical security to group different security levels into different areas or zones. </a:t>
            </a:r>
          </a:p>
          <a:p>
            <a:r>
              <a:rPr lang="en-US" dirty="0" smtClean="0"/>
              <a:t>Each zone is either more or less trusted then the other zones. </a:t>
            </a:r>
          </a:p>
          <a:p>
            <a:r>
              <a:rPr lang="en-US" dirty="0" smtClean="0"/>
              <a:t>Interfaces between zones have some type of access control to restrict movement between zones (like biometric and guard stations) or firewalls.) </a:t>
            </a:r>
          </a:p>
          <a:p>
            <a:r>
              <a:rPr lang="en-US" dirty="0" smtClean="0"/>
              <a:t>In Network security there is often a median zone between the Internet and internal network called a DMZ.</a:t>
            </a:r>
          </a:p>
        </p:txBody>
      </p:sp>
    </p:spTree>
    <p:extLst>
      <p:ext uri="{BB962C8B-B14F-4D97-AF65-F5344CB8AC3E}">
        <p14:creationId xmlns:p14="http://schemas.microsoft.com/office/powerpoint/2010/main" val="416329057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500" name="Rectangle 4"/>
          <p:cNvSpPr>
            <a:spLocks noGrp="1" noChangeArrowheads="1"/>
          </p:cNvSpPr>
          <p:nvPr>
            <p:ph type="title"/>
          </p:nvPr>
        </p:nvSpPr>
        <p:spPr/>
        <p:txBody>
          <a:bodyPr/>
          <a:lstStyle/>
          <a:p>
            <a:r>
              <a:rPr lang="en-US"/>
              <a:t>Firewall Architectures</a:t>
            </a:r>
          </a:p>
        </p:txBody>
      </p:sp>
      <p:grpSp>
        <p:nvGrpSpPr>
          <p:cNvPr id="2" name="Group 19"/>
          <p:cNvGrpSpPr>
            <a:grpSpLocks/>
          </p:cNvGrpSpPr>
          <p:nvPr/>
        </p:nvGrpSpPr>
        <p:grpSpPr bwMode="auto">
          <a:xfrm>
            <a:off x="449263" y="1316038"/>
            <a:ext cx="4047228" cy="4627562"/>
            <a:chOff x="432" y="1034"/>
            <a:chExt cx="1921" cy="2466"/>
          </a:xfrm>
        </p:grpSpPr>
        <p:pic>
          <p:nvPicPr>
            <p:cNvPr id="618506" name="Picture 10"/>
            <p:cNvPicPr>
              <a:picLocks noChangeAspect="1" noChangeArrowheads="1"/>
            </p:cNvPicPr>
            <p:nvPr/>
          </p:nvPicPr>
          <p:blipFill>
            <a:blip r:embed="rId3" cstate="print"/>
            <a:srcRect/>
            <a:stretch>
              <a:fillRect/>
            </a:stretch>
          </p:blipFill>
          <p:spPr bwMode="auto">
            <a:xfrm>
              <a:off x="432" y="1378"/>
              <a:ext cx="1254" cy="336"/>
            </a:xfrm>
            <a:prstGeom prst="rect">
              <a:avLst/>
            </a:prstGeom>
            <a:noFill/>
            <a:ln w="9525">
              <a:miter lim="800000"/>
              <a:headEnd/>
              <a:tailEnd/>
            </a:ln>
            <a:effectLst/>
          </p:spPr>
        </p:pic>
        <p:pic>
          <p:nvPicPr>
            <p:cNvPr id="618505" name="Picture 9"/>
            <p:cNvPicPr>
              <a:picLocks noChangeAspect="1" noChangeArrowheads="1"/>
            </p:cNvPicPr>
            <p:nvPr/>
          </p:nvPicPr>
          <p:blipFill>
            <a:blip r:embed="rId4" cstate="print"/>
            <a:srcRect/>
            <a:stretch>
              <a:fillRect/>
            </a:stretch>
          </p:blipFill>
          <p:spPr bwMode="auto">
            <a:xfrm>
              <a:off x="432" y="2103"/>
              <a:ext cx="1776" cy="336"/>
            </a:xfrm>
            <a:prstGeom prst="rect">
              <a:avLst/>
            </a:prstGeom>
            <a:noFill/>
            <a:ln w="9525">
              <a:miter lim="800000"/>
              <a:headEnd/>
              <a:tailEnd/>
            </a:ln>
            <a:effectLst/>
          </p:spPr>
        </p:pic>
        <p:pic>
          <p:nvPicPr>
            <p:cNvPr id="618504" name="Picture 8"/>
            <p:cNvPicPr>
              <a:picLocks noChangeAspect="1" noChangeArrowheads="1"/>
            </p:cNvPicPr>
            <p:nvPr/>
          </p:nvPicPr>
          <p:blipFill>
            <a:blip r:embed="rId5" cstate="print"/>
            <a:srcRect/>
            <a:stretch>
              <a:fillRect/>
            </a:stretch>
          </p:blipFill>
          <p:spPr bwMode="auto">
            <a:xfrm>
              <a:off x="432" y="2828"/>
              <a:ext cx="1776" cy="672"/>
            </a:xfrm>
            <a:prstGeom prst="rect">
              <a:avLst/>
            </a:prstGeom>
            <a:noFill/>
            <a:ln w="9525">
              <a:miter lim="800000"/>
              <a:headEnd/>
              <a:tailEnd/>
            </a:ln>
            <a:effectLst/>
          </p:spPr>
        </p:pic>
        <p:sp>
          <p:nvSpPr>
            <p:cNvPr id="618507" name="Rectangle 11"/>
            <p:cNvSpPr>
              <a:spLocks noChangeArrowheads="1"/>
            </p:cNvSpPr>
            <p:nvPr/>
          </p:nvSpPr>
          <p:spPr bwMode="auto">
            <a:xfrm>
              <a:off x="432" y="1034"/>
              <a:ext cx="1754" cy="365"/>
            </a:xfrm>
            <a:prstGeom prst="rect">
              <a:avLst/>
            </a:prstGeom>
            <a:noFill/>
            <a:ln w="9525">
              <a:noFill/>
              <a:miter lim="800000"/>
              <a:headEnd/>
              <a:tailEnd/>
            </a:ln>
            <a:effectLst/>
          </p:spPr>
          <p:txBody>
            <a:bodyPr wrap="square" lIns="0" tIns="152352" rIns="0" bIns="38088" anchor="ctr">
              <a:spAutoFit/>
            </a:bodyPr>
            <a:lstStyle/>
            <a:p>
              <a:r>
                <a:rPr lang="en-US" altLang="ja-JP" sz="1600" b="1" dirty="0">
                  <a:solidFill>
                    <a:srgbClr val="000000"/>
                  </a:solidFill>
                  <a:ea typeface="MS Mincho" pitchFamily="49" charset="-128"/>
                </a:rPr>
                <a:t>Architecture 1: Single Firewall – No Router</a:t>
              </a:r>
            </a:p>
            <a:p>
              <a:pPr eaLnBrk="0" hangingPunct="0"/>
              <a:endParaRPr lang="en-US" altLang="ja-JP" sz="1600" b="1" dirty="0">
                <a:solidFill>
                  <a:srgbClr val="000000"/>
                </a:solidFill>
                <a:ea typeface="ＭＳ Ｐゴシック" charset="-128"/>
              </a:endParaRPr>
            </a:p>
          </p:txBody>
        </p:sp>
        <p:sp>
          <p:nvSpPr>
            <p:cNvPr id="618508" name="Rectangle 12"/>
            <p:cNvSpPr>
              <a:spLocks noChangeArrowheads="1"/>
            </p:cNvSpPr>
            <p:nvPr/>
          </p:nvSpPr>
          <p:spPr bwMode="auto">
            <a:xfrm>
              <a:off x="432" y="1693"/>
              <a:ext cx="1921" cy="496"/>
            </a:xfrm>
            <a:prstGeom prst="rect">
              <a:avLst/>
            </a:prstGeom>
            <a:noFill/>
            <a:ln w="9525">
              <a:noFill/>
              <a:miter lim="800000"/>
              <a:headEnd/>
              <a:tailEnd/>
            </a:ln>
            <a:effectLst/>
          </p:spPr>
          <p:txBody>
            <a:bodyPr wrap="square" lIns="0" tIns="152352" rIns="0" bIns="38088" anchor="ctr">
              <a:spAutoFit/>
            </a:bodyPr>
            <a:lstStyle/>
            <a:p>
              <a:r>
                <a:rPr lang="en-US" altLang="ja-JP" sz="1600" b="1" dirty="0">
                  <a:solidFill>
                    <a:srgbClr val="000000"/>
                  </a:solidFill>
                  <a:ea typeface="MS Mincho" pitchFamily="49" charset="-128"/>
                </a:rPr>
                <a:t>Architecture 2: </a:t>
              </a:r>
              <a:r>
                <a:rPr lang="en-US" altLang="ja-JP" sz="1600" b="1" dirty="0" smtClean="0">
                  <a:solidFill>
                    <a:srgbClr val="000000"/>
                  </a:solidFill>
                  <a:ea typeface="MS Mincho" pitchFamily="49" charset="-128"/>
                </a:rPr>
                <a:t>Screened Host: Single </a:t>
              </a:r>
              <a:r>
                <a:rPr lang="en-US" altLang="ja-JP" sz="1600" b="1" dirty="0">
                  <a:solidFill>
                    <a:srgbClr val="000000"/>
                  </a:solidFill>
                  <a:ea typeface="MS Mincho" pitchFamily="49" charset="-128"/>
                </a:rPr>
                <a:t>Firewall – Border Router</a:t>
              </a:r>
            </a:p>
            <a:p>
              <a:pPr eaLnBrk="0" hangingPunct="0"/>
              <a:endParaRPr lang="en-US" altLang="ja-JP" sz="1600" b="1" dirty="0">
                <a:solidFill>
                  <a:srgbClr val="000000"/>
                </a:solidFill>
                <a:ea typeface="ＭＳ Ｐゴシック" charset="-128"/>
              </a:endParaRPr>
            </a:p>
          </p:txBody>
        </p:sp>
        <p:sp>
          <p:nvSpPr>
            <p:cNvPr id="618509" name="Rectangle 13"/>
            <p:cNvSpPr>
              <a:spLocks noChangeArrowheads="1"/>
            </p:cNvSpPr>
            <p:nvPr/>
          </p:nvSpPr>
          <p:spPr bwMode="auto">
            <a:xfrm>
              <a:off x="432" y="2485"/>
              <a:ext cx="1848" cy="365"/>
            </a:xfrm>
            <a:prstGeom prst="rect">
              <a:avLst/>
            </a:prstGeom>
            <a:noFill/>
            <a:ln w="9525">
              <a:noFill/>
              <a:miter lim="800000"/>
              <a:headEnd/>
              <a:tailEnd/>
            </a:ln>
            <a:effectLst/>
          </p:spPr>
          <p:txBody>
            <a:bodyPr wrap="square" lIns="0" tIns="152352" rIns="0" bIns="38088" anchor="ctr">
              <a:spAutoFit/>
            </a:bodyPr>
            <a:lstStyle/>
            <a:p>
              <a:r>
                <a:rPr lang="en-US" altLang="ja-JP" sz="1600" b="1" dirty="0">
                  <a:solidFill>
                    <a:srgbClr val="000000"/>
                  </a:solidFill>
                  <a:ea typeface="MS Mincho" pitchFamily="49" charset="-128"/>
                </a:rPr>
                <a:t>Architecture 3: Dual Firewall – Border Router</a:t>
              </a:r>
            </a:p>
            <a:p>
              <a:pPr eaLnBrk="0" hangingPunct="0"/>
              <a:endParaRPr lang="en-US" altLang="ja-JP" sz="1600" b="1" dirty="0">
                <a:solidFill>
                  <a:srgbClr val="000000"/>
                </a:solidFill>
                <a:ea typeface="ＭＳ Ｐゴシック" charset="-128"/>
              </a:endParaRPr>
            </a:p>
          </p:txBody>
        </p:sp>
      </p:grpSp>
      <p:grpSp>
        <p:nvGrpSpPr>
          <p:cNvPr id="3" name="Group 20"/>
          <p:cNvGrpSpPr>
            <a:grpSpLocks/>
          </p:cNvGrpSpPr>
          <p:nvPr/>
        </p:nvGrpSpPr>
        <p:grpSpPr bwMode="auto">
          <a:xfrm>
            <a:off x="4876800" y="1264141"/>
            <a:ext cx="4037013" cy="4603259"/>
            <a:chOff x="3408" y="1058"/>
            <a:chExt cx="2112" cy="2538"/>
          </a:xfrm>
        </p:grpSpPr>
        <p:pic>
          <p:nvPicPr>
            <p:cNvPr id="618503" name="Picture 7"/>
            <p:cNvPicPr>
              <a:picLocks noChangeAspect="1" noChangeArrowheads="1"/>
            </p:cNvPicPr>
            <p:nvPr/>
          </p:nvPicPr>
          <p:blipFill>
            <a:blip r:embed="rId6" cstate="print"/>
            <a:srcRect/>
            <a:stretch>
              <a:fillRect/>
            </a:stretch>
          </p:blipFill>
          <p:spPr bwMode="auto">
            <a:xfrm>
              <a:off x="3408" y="1474"/>
              <a:ext cx="2112" cy="336"/>
            </a:xfrm>
            <a:prstGeom prst="rect">
              <a:avLst/>
            </a:prstGeom>
            <a:noFill/>
            <a:ln w="9525">
              <a:miter lim="800000"/>
              <a:headEnd/>
              <a:tailEnd/>
            </a:ln>
            <a:effectLst/>
          </p:spPr>
        </p:pic>
        <p:pic>
          <p:nvPicPr>
            <p:cNvPr id="618502" name="Picture 6"/>
            <p:cNvPicPr>
              <a:picLocks noChangeAspect="1" noChangeArrowheads="1"/>
            </p:cNvPicPr>
            <p:nvPr/>
          </p:nvPicPr>
          <p:blipFill>
            <a:blip r:embed="rId7" cstate="print"/>
            <a:srcRect/>
            <a:stretch>
              <a:fillRect/>
            </a:stretch>
          </p:blipFill>
          <p:spPr bwMode="auto">
            <a:xfrm>
              <a:off x="3408" y="2199"/>
              <a:ext cx="1776" cy="336"/>
            </a:xfrm>
            <a:prstGeom prst="rect">
              <a:avLst/>
            </a:prstGeom>
            <a:noFill/>
            <a:ln w="9525">
              <a:miter lim="800000"/>
              <a:headEnd/>
              <a:tailEnd/>
            </a:ln>
            <a:effectLst/>
          </p:spPr>
        </p:pic>
        <p:pic>
          <p:nvPicPr>
            <p:cNvPr id="618501" name="Picture 5"/>
            <p:cNvPicPr>
              <a:picLocks noChangeAspect="1" noChangeArrowheads="1"/>
            </p:cNvPicPr>
            <p:nvPr/>
          </p:nvPicPr>
          <p:blipFill>
            <a:blip r:embed="rId8" cstate="print"/>
            <a:srcRect/>
            <a:stretch>
              <a:fillRect/>
            </a:stretch>
          </p:blipFill>
          <p:spPr bwMode="auto">
            <a:xfrm>
              <a:off x="3408" y="2924"/>
              <a:ext cx="1728" cy="672"/>
            </a:xfrm>
            <a:prstGeom prst="rect">
              <a:avLst/>
            </a:prstGeom>
            <a:noFill/>
            <a:ln w="9525">
              <a:miter lim="800000"/>
              <a:headEnd/>
              <a:tailEnd/>
            </a:ln>
            <a:effectLst/>
          </p:spPr>
        </p:pic>
        <p:sp>
          <p:nvSpPr>
            <p:cNvPr id="618510" name="Rectangle 14"/>
            <p:cNvSpPr>
              <a:spLocks noChangeArrowheads="1"/>
            </p:cNvSpPr>
            <p:nvPr/>
          </p:nvSpPr>
          <p:spPr bwMode="auto">
            <a:xfrm>
              <a:off x="3408" y="1058"/>
              <a:ext cx="1615" cy="513"/>
            </a:xfrm>
            <a:prstGeom prst="rect">
              <a:avLst/>
            </a:prstGeom>
            <a:noFill/>
            <a:ln w="9525">
              <a:noFill/>
              <a:miter lim="800000"/>
              <a:headEnd/>
              <a:tailEnd/>
            </a:ln>
            <a:effectLst/>
          </p:spPr>
          <p:txBody>
            <a:bodyPr wrap="square" lIns="0" tIns="152352" rIns="0" bIns="38088" anchor="ctr">
              <a:spAutoFit/>
            </a:bodyPr>
            <a:lstStyle/>
            <a:p>
              <a:r>
                <a:rPr lang="en-US" altLang="ja-JP" sz="1600" b="1" dirty="0">
                  <a:solidFill>
                    <a:srgbClr val="000000"/>
                  </a:solidFill>
                  <a:ea typeface="MS Mincho" pitchFamily="49" charset="-128"/>
                </a:rPr>
                <a:t>Architecture 4: </a:t>
              </a:r>
              <a:r>
                <a:rPr lang="en-US" altLang="ja-JP" sz="1600" b="1" dirty="0" smtClean="0">
                  <a:solidFill>
                    <a:srgbClr val="000000"/>
                  </a:solidFill>
                  <a:ea typeface="MS Mincho" pitchFamily="49" charset="-128"/>
                </a:rPr>
                <a:t>Screened Subnet: Dual </a:t>
              </a:r>
              <a:r>
                <a:rPr lang="en-US" altLang="ja-JP" sz="1600" b="1" dirty="0">
                  <a:solidFill>
                    <a:srgbClr val="000000"/>
                  </a:solidFill>
                  <a:ea typeface="MS Mincho" pitchFamily="49" charset="-128"/>
                </a:rPr>
                <a:t>Inline Firewalls</a:t>
              </a:r>
            </a:p>
            <a:p>
              <a:pPr eaLnBrk="0" hangingPunct="0"/>
              <a:endParaRPr lang="en-US" altLang="ja-JP" sz="1600" b="1" dirty="0">
                <a:solidFill>
                  <a:srgbClr val="000000"/>
                </a:solidFill>
                <a:ea typeface="ＭＳ Ｐゴシック" charset="-128"/>
              </a:endParaRPr>
            </a:p>
          </p:txBody>
        </p:sp>
        <p:sp>
          <p:nvSpPr>
            <p:cNvPr id="618511" name="Rectangle 15"/>
            <p:cNvSpPr>
              <a:spLocks noChangeArrowheads="1"/>
            </p:cNvSpPr>
            <p:nvPr/>
          </p:nvSpPr>
          <p:spPr bwMode="auto">
            <a:xfrm>
              <a:off x="3408" y="1850"/>
              <a:ext cx="1355" cy="378"/>
            </a:xfrm>
            <a:prstGeom prst="rect">
              <a:avLst/>
            </a:prstGeom>
            <a:noFill/>
            <a:ln w="9525">
              <a:noFill/>
              <a:miter lim="800000"/>
              <a:headEnd/>
              <a:tailEnd/>
            </a:ln>
            <a:effectLst/>
          </p:spPr>
          <p:txBody>
            <a:bodyPr wrap="square" lIns="0" tIns="152352" rIns="0" bIns="38088" anchor="ctr">
              <a:spAutoFit/>
            </a:bodyPr>
            <a:lstStyle/>
            <a:p>
              <a:r>
                <a:rPr lang="en-US" altLang="ja-JP" sz="1600" b="1" dirty="0">
                  <a:solidFill>
                    <a:srgbClr val="000000"/>
                  </a:solidFill>
                  <a:ea typeface="MS Mincho" pitchFamily="49" charset="-128"/>
                </a:rPr>
                <a:t>Architecture 5: Firewall – VPN</a:t>
              </a:r>
            </a:p>
            <a:p>
              <a:pPr eaLnBrk="0" hangingPunct="0"/>
              <a:endParaRPr lang="en-US" altLang="ja-JP" sz="1600" b="1" dirty="0">
                <a:solidFill>
                  <a:srgbClr val="000000"/>
                </a:solidFill>
                <a:ea typeface="ＭＳ Ｐゴシック" charset="-128"/>
              </a:endParaRPr>
            </a:p>
          </p:txBody>
        </p:sp>
        <p:sp>
          <p:nvSpPr>
            <p:cNvPr id="618512" name="Rectangle 16"/>
            <p:cNvSpPr>
              <a:spLocks noChangeArrowheads="1"/>
            </p:cNvSpPr>
            <p:nvPr/>
          </p:nvSpPr>
          <p:spPr bwMode="auto">
            <a:xfrm>
              <a:off x="3408" y="2575"/>
              <a:ext cx="2102" cy="378"/>
            </a:xfrm>
            <a:prstGeom prst="rect">
              <a:avLst/>
            </a:prstGeom>
            <a:noFill/>
            <a:ln w="9525">
              <a:noFill/>
              <a:miter lim="800000"/>
              <a:headEnd/>
              <a:tailEnd/>
            </a:ln>
            <a:effectLst/>
          </p:spPr>
          <p:txBody>
            <a:bodyPr wrap="square" lIns="0" tIns="152352" rIns="0" bIns="38088" anchor="ctr">
              <a:spAutoFit/>
            </a:bodyPr>
            <a:lstStyle/>
            <a:p>
              <a:r>
                <a:rPr lang="en-US" altLang="ja-JP" sz="1600" b="1">
                  <a:solidFill>
                    <a:srgbClr val="000000"/>
                  </a:solidFill>
                  <a:ea typeface="MS Mincho" pitchFamily="49" charset="-128"/>
                </a:rPr>
                <a:t>Architecture 6: Firewall – VPN – Border Router</a:t>
              </a:r>
            </a:p>
            <a:p>
              <a:pPr eaLnBrk="0" hangingPunct="0"/>
              <a:endParaRPr lang="en-US" altLang="ja-JP" sz="1600" b="1">
                <a:solidFill>
                  <a:srgbClr val="000000"/>
                </a:solidFill>
                <a:ea typeface="ＭＳ Ｐゴシック" charset="-128"/>
              </a:endParaRPr>
            </a:p>
          </p:txBody>
        </p:sp>
      </p:grpSp>
      <p:cxnSp>
        <p:nvCxnSpPr>
          <p:cNvPr id="20" name="Straight Connector 19"/>
          <p:cNvCxnSpPr/>
          <p:nvPr/>
        </p:nvCxnSpPr>
        <p:spPr>
          <a:xfrm rot="16200000" flipH="1">
            <a:off x="2133600" y="3581400"/>
            <a:ext cx="4800600" cy="7620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30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61326" y="2399908"/>
            <a:ext cx="792162" cy="44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5472521"/>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en-US" smtClean="0"/>
              <a:t>DMZ </a:t>
            </a:r>
          </a:p>
        </p:txBody>
      </p:sp>
      <p:sp>
        <p:nvSpPr>
          <p:cNvPr id="137219" name="Rectangle 3"/>
          <p:cNvSpPr>
            <a:spLocks noGrp="1" noChangeArrowheads="1"/>
          </p:cNvSpPr>
          <p:nvPr>
            <p:ph idx="1"/>
          </p:nvPr>
        </p:nvSpPr>
        <p:spPr/>
        <p:txBody>
          <a:bodyPr/>
          <a:lstStyle/>
          <a:p>
            <a:r>
              <a:rPr lang="en-US" smtClean="0"/>
              <a:t>A buffer zone between an unprotected network and a protected network that allows for the monitoring and regulation of traffic between the two.</a:t>
            </a:r>
          </a:p>
          <a:p>
            <a:pPr lvl="1"/>
            <a:r>
              <a:rPr lang="en-US" smtClean="0"/>
              <a:t>Internet accessible servers (bastion hosts) are placed in a DMZ between the Internet and Internal network</a:t>
            </a:r>
          </a:p>
          <a:p>
            <a:pPr lvl="1"/>
            <a:endParaRPr lang="en-US" dirty="0" smtClean="0"/>
          </a:p>
        </p:txBody>
      </p:sp>
    </p:spTree>
    <p:extLst>
      <p:ext uri="{BB962C8B-B14F-4D97-AF65-F5344CB8AC3E}">
        <p14:creationId xmlns:p14="http://schemas.microsoft.com/office/powerpoint/2010/main" val="124432173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DMZ architectures</a:t>
            </a:r>
            <a:endParaRPr lang="en-US" dirty="0"/>
          </a:p>
        </p:txBody>
      </p:sp>
      <p:sp>
        <p:nvSpPr>
          <p:cNvPr id="3" name="Content Placeholder 2"/>
          <p:cNvSpPr>
            <a:spLocks noGrp="1"/>
          </p:cNvSpPr>
          <p:nvPr>
            <p:ph idx="1"/>
          </p:nvPr>
        </p:nvSpPr>
        <p:spPr/>
        <p:txBody>
          <a:bodyPr/>
          <a:lstStyle/>
          <a:p>
            <a:r>
              <a:rPr lang="en-US" smtClean="0"/>
              <a:t>Multi-homed Firewall</a:t>
            </a:r>
          </a:p>
          <a:p>
            <a:r>
              <a:rPr lang="en-US" smtClean="0"/>
              <a:t>Screened Subnet</a:t>
            </a:r>
            <a:endParaRPr lang="en-US" dirty="0"/>
          </a:p>
        </p:txBody>
      </p:sp>
    </p:spTree>
    <p:extLst>
      <p:ext uri="{BB962C8B-B14F-4D97-AF65-F5344CB8AC3E}">
        <p14:creationId xmlns:p14="http://schemas.microsoft.com/office/powerpoint/2010/main" val="38187550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en-US" dirty="0" smtClean="0"/>
              <a:t>Multi Homed Firewall</a:t>
            </a:r>
          </a:p>
        </p:txBody>
      </p:sp>
      <p:sp>
        <p:nvSpPr>
          <p:cNvPr id="140291" name="Rectangle 3"/>
          <p:cNvSpPr>
            <a:spLocks noGrp="1" noChangeArrowheads="1"/>
          </p:cNvSpPr>
          <p:nvPr>
            <p:ph idx="1"/>
          </p:nvPr>
        </p:nvSpPr>
        <p:spPr/>
        <p:txBody>
          <a:bodyPr/>
          <a:lstStyle/>
          <a:p>
            <a:r>
              <a:rPr lang="en-US" smtClean="0"/>
              <a:t>Multi-homed firewalls may be used to setup a DMZ with a single firewall. (see next slide)</a:t>
            </a:r>
          </a:p>
          <a:p>
            <a:r>
              <a:rPr lang="en-US" smtClean="0"/>
              <a:t>On any multi-homed machine, IP forwarding should be disabled.*</a:t>
            </a:r>
            <a:endParaRPr lang="en-US" dirty="0" smtClean="0"/>
          </a:p>
        </p:txBody>
      </p:sp>
    </p:spTree>
    <p:extLst>
      <p:ext uri="{BB962C8B-B14F-4D97-AF65-F5344CB8AC3E}">
        <p14:creationId xmlns:p14="http://schemas.microsoft.com/office/powerpoint/2010/main" val="396513553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smtClean="0"/>
              <a:t>Multi-homed firewall</a:t>
            </a:r>
          </a:p>
        </p:txBody>
      </p:sp>
      <p:pic>
        <p:nvPicPr>
          <p:cNvPr id="141315" name="Picture 4" descr="multhome"/>
          <p:cNvPicPr>
            <a:picLocks noChangeAspect="1" noChangeArrowheads="1"/>
          </p:cNvPicPr>
          <p:nvPr/>
        </p:nvPicPr>
        <p:blipFill>
          <a:blip r:embed="rId2" cstate="print"/>
          <a:srcRect/>
          <a:stretch>
            <a:fillRect/>
          </a:stretch>
        </p:blipFill>
        <p:spPr bwMode="auto">
          <a:xfrm>
            <a:off x="609600" y="1420813"/>
            <a:ext cx="7924800" cy="5083175"/>
          </a:xfrm>
          <a:prstGeom prst="rect">
            <a:avLst/>
          </a:prstGeom>
          <a:noFill/>
          <a:ln w="9525">
            <a:noFill/>
            <a:miter lim="800000"/>
            <a:headEnd/>
            <a:tailEnd/>
          </a:ln>
        </p:spPr>
      </p:pic>
    </p:spTree>
    <p:extLst>
      <p:ext uri="{BB962C8B-B14F-4D97-AF65-F5344CB8AC3E}">
        <p14:creationId xmlns:p14="http://schemas.microsoft.com/office/powerpoint/2010/main" val="389067021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en-US" dirty="0" smtClean="0"/>
              <a:t>Screened Subnet</a:t>
            </a:r>
          </a:p>
        </p:txBody>
      </p:sp>
      <p:sp>
        <p:nvSpPr>
          <p:cNvPr id="142339" name="Rectangle 3"/>
          <p:cNvSpPr>
            <a:spLocks noGrp="1" noChangeArrowheads="1"/>
          </p:cNvSpPr>
          <p:nvPr>
            <p:ph idx="1"/>
          </p:nvPr>
        </p:nvSpPr>
        <p:spPr/>
        <p:txBody>
          <a:bodyPr/>
          <a:lstStyle/>
          <a:p>
            <a:r>
              <a:rPr lang="en-US" smtClean="0"/>
              <a:t>In a screen subnet, there is a separate firewall on both sides of the DMZ.</a:t>
            </a:r>
          </a:p>
          <a:p>
            <a:endParaRPr lang="en-US" smtClean="0"/>
          </a:p>
          <a:p>
            <a:r>
              <a:rPr lang="en-US" smtClean="0"/>
              <a:t>When using this model it is recommended that each firewall be a different vendor/product.</a:t>
            </a:r>
          </a:p>
          <a:p>
            <a:pPr lvl="1"/>
            <a:r>
              <a:rPr lang="en-US" smtClean="0"/>
              <a:t>Diversity of defense*</a:t>
            </a:r>
            <a:endParaRPr lang="en-US" dirty="0" smtClean="0"/>
          </a:p>
        </p:txBody>
      </p:sp>
    </p:spTree>
    <p:extLst>
      <p:ext uri="{BB962C8B-B14F-4D97-AF65-F5344CB8AC3E}">
        <p14:creationId xmlns:p14="http://schemas.microsoft.com/office/powerpoint/2010/main" val="10197095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762000"/>
            <a:ext cx="241617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038600" y="1109990"/>
            <a:ext cx="4436856" cy="523220"/>
          </a:xfrm>
          <a:prstGeom prst="rect">
            <a:avLst/>
          </a:prstGeom>
        </p:spPr>
        <p:txBody>
          <a:bodyPr wrap="none">
            <a:spAutoFit/>
          </a:bodyPr>
          <a:lstStyle/>
          <a:p>
            <a:r>
              <a:rPr lang="en-US" sz="2800" dirty="0">
                <a:hlinkClick r:id="rId3"/>
              </a:rPr>
              <a:t>http://</a:t>
            </a:r>
            <a:r>
              <a:rPr lang="en-US" sz="2800" dirty="0" smtClean="0">
                <a:hlinkClick r:id="rId3"/>
              </a:rPr>
              <a:t>kendrickcoleman.com</a:t>
            </a:r>
            <a:r>
              <a:rPr lang="en-US" sz="2800" dirty="0" smtClean="0"/>
              <a:t> </a:t>
            </a:r>
            <a:endParaRPr lang="en-US" sz="2800"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133600"/>
            <a:ext cx="6686857"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6466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smtClean="0"/>
              <a:t>Screened Subnet</a:t>
            </a:r>
            <a:endParaRPr lang="en-US" dirty="0" smtClean="0"/>
          </a:p>
        </p:txBody>
      </p:sp>
      <p:pic>
        <p:nvPicPr>
          <p:cNvPr id="143363" name="Picture 4" descr="DMZ"/>
          <p:cNvPicPr>
            <a:picLocks noChangeAspect="1" noChangeArrowheads="1"/>
          </p:cNvPicPr>
          <p:nvPr/>
        </p:nvPicPr>
        <p:blipFill>
          <a:blip r:embed="rId2" cstate="print"/>
          <a:srcRect/>
          <a:stretch>
            <a:fillRect/>
          </a:stretch>
        </p:blipFill>
        <p:spPr bwMode="auto">
          <a:xfrm>
            <a:off x="685800" y="1447800"/>
            <a:ext cx="7696200" cy="4937125"/>
          </a:xfrm>
          <a:prstGeom prst="rect">
            <a:avLst/>
          </a:prstGeom>
          <a:noFill/>
          <a:ln w="9525">
            <a:noFill/>
            <a:miter lim="800000"/>
            <a:headEnd/>
            <a:tailEnd/>
          </a:ln>
        </p:spPr>
      </p:pic>
    </p:spTree>
    <p:extLst>
      <p:ext uri="{BB962C8B-B14F-4D97-AF65-F5344CB8AC3E}">
        <p14:creationId xmlns:p14="http://schemas.microsoft.com/office/powerpoint/2010/main" val="354759566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4"/>
          <p:cNvSpPr>
            <a:spLocks noGrp="1" noChangeArrowheads="1"/>
          </p:cNvSpPr>
          <p:nvPr>
            <p:ph type="ctrTitle"/>
          </p:nvPr>
        </p:nvSpPr>
        <p:spPr/>
        <p:txBody>
          <a:bodyPr/>
          <a:lstStyle/>
          <a:p>
            <a:r>
              <a:rPr lang="en-US" dirty="0" smtClean="0"/>
              <a:t>Additional Network Terms</a:t>
            </a: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8621574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normAutofit/>
          </a:bodyPr>
          <a:lstStyle/>
          <a:p>
            <a:r>
              <a:rPr lang="en-US" dirty="0"/>
              <a:t>Additional Security </a:t>
            </a:r>
            <a:r>
              <a:rPr lang="en-US" dirty="0" smtClean="0"/>
              <a:t>Concepts </a:t>
            </a:r>
          </a:p>
        </p:txBody>
      </p:sp>
      <p:sp>
        <p:nvSpPr>
          <p:cNvPr id="146435" name="Rectangle 3"/>
          <p:cNvSpPr>
            <a:spLocks noGrp="1" noChangeArrowheads="1"/>
          </p:cNvSpPr>
          <p:nvPr>
            <p:ph idx="1"/>
          </p:nvPr>
        </p:nvSpPr>
        <p:spPr/>
        <p:txBody>
          <a:bodyPr>
            <a:normAutofit fontScale="92500" lnSpcReduction="20000"/>
          </a:bodyPr>
          <a:lstStyle/>
          <a:p>
            <a:r>
              <a:rPr lang="en-US" dirty="0" smtClean="0"/>
              <a:t>Honey pot – a machine left open for attackers to attack.</a:t>
            </a:r>
          </a:p>
          <a:p>
            <a:r>
              <a:rPr lang="en-US" dirty="0" smtClean="0"/>
              <a:t>Honey net – an entire network left open for attackers to attack.</a:t>
            </a:r>
          </a:p>
          <a:p>
            <a:r>
              <a:rPr lang="en-US" dirty="0" smtClean="0"/>
              <a:t>Know the difference between entrapment and enticement?*</a:t>
            </a:r>
          </a:p>
          <a:p>
            <a:r>
              <a:rPr lang="en-US" dirty="0" smtClean="0"/>
              <a:t>Tarpits</a:t>
            </a:r>
            <a:r>
              <a:rPr lang="en-US" dirty="0"/>
              <a:t>, which are similar to honeypots in that they appear to be easy targets for exploitation. </a:t>
            </a:r>
            <a:endParaRPr lang="en-US" dirty="0" smtClean="0"/>
          </a:p>
          <a:p>
            <a:pPr lvl="1"/>
            <a:r>
              <a:rPr lang="en-US" dirty="0" smtClean="0"/>
              <a:t>A </a:t>
            </a:r>
            <a:r>
              <a:rPr lang="en-US" dirty="0"/>
              <a:t>tarpit can be configured to appear as a vulnerable service that attackers will commonly attempt to exploit. Once the attackers start to send packets to this “service,” the connection to the victim system seems to be live and ongoing, but the response from the victim system </a:t>
            </a:r>
            <a:r>
              <a:rPr lang="en-US" dirty="0" smtClean="0"/>
              <a:t>slows down communications. </a:t>
            </a:r>
            <a:endParaRPr lang="en-US" dirty="0"/>
          </a:p>
          <a:p>
            <a:endParaRPr lang="en-US" dirty="0"/>
          </a:p>
        </p:txBody>
      </p:sp>
    </p:spTree>
    <p:extLst>
      <p:ext uri="{BB962C8B-B14F-4D97-AF65-F5344CB8AC3E}">
        <p14:creationId xmlns:p14="http://schemas.microsoft.com/office/powerpoint/2010/main" val="241182065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457200" y="1295400"/>
            <a:ext cx="8458200" cy="2049780"/>
          </a:xfrm>
        </p:spPr>
        <p:txBody>
          <a:bodyPr>
            <a:normAutofit/>
          </a:bodyPr>
          <a:lstStyle/>
          <a:p>
            <a:r>
              <a:rPr lang="en-US" sz="2400" dirty="0" smtClean="0"/>
              <a:t>Developed </a:t>
            </a:r>
            <a:r>
              <a:rPr lang="en-US" sz="2400" dirty="0"/>
              <a:t>that provide all (or many) of these functionalities in a single network appliance. </a:t>
            </a:r>
            <a:endParaRPr lang="en-US" sz="2400" dirty="0" smtClean="0"/>
          </a:p>
          <a:p>
            <a:r>
              <a:rPr lang="en-US" sz="2400" dirty="0" smtClean="0"/>
              <a:t>The </a:t>
            </a:r>
            <a:r>
              <a:rPr lang="en-US" sz="2400" dirty="0"/>
              <a:t>goals of UTM are simplicity, streamlined installation and maintenance, centralized control, and the ability to understand a network’s security from a holistic point of view</a:t>
            </a:r>
            <a:r>
              <a:rPr lang="en-US" sz="2400" dirty="0" smtClean="0"/>
              <a:t>.</a:t>
            </a:r>
            <a:r>
              <a:rPr lang="en-US" sz="2400" dirty="0"/>
              <a:t> </a:t>
            </a:r>
            <a:endParaRPr lang="en-US" sz="2400" dirty="0" smtClean="0"/>
          </a:p>
          <a:p>
            <a:endParaRPr lang="en-US" sz="2400" dirty="0"/>
          </a:p>
          <a:p>
            <a:endParaRPr lang="en-US" sz="2400" dirty="0"/>
          </a:p>
        </p:txBody>
      </p:sp>
      <p:sp>
        <p:nvSpPr>
          <p:cNvPr id="5" name="Content Placeholder 4"/>
          <p:cNvSpPr>
            <a:spLocks noGrp="1"/>
          </p:cNvSpPr>
          <p:nvPr>
            <p:ph sz="half" idx="2"/>
          </p:nvPr>
        </p:nvSpPr>
        <p:spPr>
          <a:xfrm>
            <a:off x="152400" y="3505200"/>
            <a:ext cx="3352800" cy="2370064"/>
          </a:xfrm>
        </p:spPr>
        <p:txBody>
          <a:bodyPr/>
          <a:lstStyle/>
          <a:p>
            <a:pPr marL="0" indent="0">
              <a:buNone/>
            </a:pPr>
            <a:r>
              <a:rPr lang="en-US" sz="2000" dirty="0"/>
              <a:t>The list includes, but is not limited to, firewalls, antimalware , </a:t>
            </a:r>
            <a:r>
              <a:rPr lang="en-US" sz="2000" dirty="0" err="1"/>
              <a:t>antispam</a:t>
            </a:r>
            <a:r>
              <a:rPr lang="en-US" sz="2000" dirty="0"/>
              <a:t>, IDS/ IPS, content filtering, data leak prevention, VPN capabilities, and continuous monitoring and reporting.</a:t>
            </a:r>
          </a:p>
        </p:txBody>
      </p:sp>
      <p:sp>
        <p:nvSpPr>
          <p:cNvPr id="2" name="Slide Number Placeholder 1"/>
          <p:cNvSpPr>
            <a:spLocks noGrp="1"/>
          </p:cNvSpPr>
          <p:nvPr>
            <p:ph type="sldNum" sz="quarter" idx="10"/>
          </p:nvPr>
        </p:nvSpPr>
        <p:spPr/>
        <p:txBody>
          <a:bodyPr/>
          <a:lstStyle/>
          <a:p>
            <a:fld id="{FB124A42-3BFC-4002-A422-5D3896DD5E41}" type="slidenum">
              <a:rPr lang="en-US" smtClean="0"/>
              <a:pPr/>
              <a:t>133</a:t>
            </a:fld>
            <a:endParaRPr lang="en-US" dirty="0"/>
          </a:p>
        </p:txBody>
      </p:sp>
      <p:sp>
        <p:nvSpPr>
          <p:cNvPr id="3" name="Title 2"/>
          <p:cNvSpPr>
            <a:spLocks noGrp="1"/>
          </p:cNvSpPr>
          <p:nvPr>
            <p:ph type="title"/>
          </p:nvPr>
        </p:nvSpPr>
        <p:spPr/>
        <p:txBody>
          <a:bodyPr/>
          <a:lstStyle/>
          <a:p>
            <a:r>
              <a:rPr lang="en-US" dirty="0"/>
              <a:t>Unified Threat Management (UTM)</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379470"/>
            <a:ext cx="5429885" cy="2937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89230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B124A42-3BFC-4002-A422-5D3896DD5E41}" type="slidenum">
              <a:rPr lang="en-US" smtClean="0"/>
              <a:pPr/>
              <a:t>134</a:t>
            </a:fld>
            <a:endParaRPr lang="en-US" dirty="0"/>
          </a:p>
        </p:txBody>
      </p:sp>
      <p:sp>
        <p:nvSpPr>
          <p:cNvPr id="6" name="Title 5"/>
          <p:cNvSpPr>
            <a:spLocks noGrp="1"/>
          </p:cNvSpPr>
          <p:nvPr>
            <p:ph type="title"/>
          </p:nvPr>
        </p:nvSpPr>
        <p:spPr/>
        <p:txBody>
          <a:bodyPr/>
          <a:lstStyle/>
          <a:p>
            <a:r>
              <a:rPr lang="en-US" dirty="0"/>
              <a:t>Cloud Computing</a:t>
            </a:r>
          </a:p>
        </p:txBody>
      </p:sp>
      <p:sp>
        <p:nvSpPr>
          <p:cNvPr id="7" name="Content Placeholder 6"/>
          <p:cNvSpPr>
            <a:spLocks noGrp="1"/>
          </p:cNvSpPr>
          <p:nvPr>
            <p:ph idx="1"/>
          </p:nvPr>
        </p:nvSpPr>
        <p:spPr/>
        <p:txBody>
          <a:bodyPr>
            <a:normAutofit fontScale="77500" lnSpcReduction="20000"/>
          </a:bodyPr>
          <a:lstStyle/>
          <a:p>
            <a:r>
              <a:rPr lang="en-US" dirty="0"/>
              <a:t>Looking at computing as a service that can be purchased, rather than as a physical box, can offer the following advantages: </a:t>
            </a:r>
          </a:p>
          <a:p>
            <a:pPr lvl="1"/>
            <a:r>
              <a:rPr lang="en-US" dirty="0" smtClean="0"/>
              <a:t>Organizations </a:t>
            </a:r>
            <a:r>
              <a:rPr lang="en-US" dirty="0"/>
              <a:t>have more </a:t>
            </a:r>
            <a:r>
              <a:rPr lang="en-US" u="sng" dirty="0"/>
              <a:t>flexibility and agility in IT growth</a:t>
            </a:r>
            <a:r>
              <a:rPr lang="en-US" dirty="0"/>
              <a:t> and functionality. </a:t>
            </a:r>
          </a:p>
          <a:p>
            <a:pPr lvl="1"/>
            <a:r>
              <a:rPr lang="en-US" dirty="0" smtClean="0"/>
              <a:t>Cost </a:t>
            </a:r>
            <a:r>
              <a:rPr lang="en-US" dirty="0"/>
              <a:t>of computing can be reduced since it is a </a:t>
            </a:r>
            <a:r>
              <a:rPr lang="en-US" u="sng" dirty="0"/>
              <a:t>shared delivery model</a:t>
            </a:r>
            <a:r>
              <a:rPr lang="en-US" dirty="0"/>
              <a:t>. (Includes reduction of real-estate, electrical, operational, and personnel costs.) </a:t>
            </a:r>
          </a:p>
          <a:p>
            <a:pPr lvl="1"/>
            <a:r>
              <a:rPr lang="en-US" u="sng" dirty="0" smtClean="0"/>
              <a:t>Location </a:t>
            </a:r>
            <a:r>
              <a:rPr lang="en-US" u="sng" dirty="0"/>
              <a:t>independence</a:t>
            </a:r>
            <a:r>
              <a:rPr lang="en-US" dirty="0"/>
              <a:t> can be achieved because the computing is not centralized and tied to a physical data center. </a:t>
            </a:r>
          </a:p>
          <a:p>
            <a:pPr lvl="1"/>
            <a:r>
              <a:rPr lang="en-US" dirty="0" smtClean="0"/>
              <a:t>Applications </a:t>
            </a:r>
            <a:r>
              <a:rPr lang="en-US" dirty="0"/>
              <a:t>and functionality can be more easily migrated from one physical server to another because environments are virtualized. </a:t>
            </a:r>
          </a:p>
          <a:p>
            <a:pPr lvl="1"/>
            <a:r>
              <a:rPr lang="en-US" dirty="0" smtClean="0"/>
              <a:t>Improved </a:t>
            </a:r>
            <a:r>
              <a:rPr lang="en-US" dirty="0"/>
              <a:t>reliability can be achieved for business continuity and disaster recovery without the need of dedicated backup site locations. </a:t>
            </a:r>
          </a:p>
          <a:p>
            <a:pPr lvl="1"/>
            <a:r>
              <a:rPr lang="en-US" dirty="0" smtClean="0"/>
              <a:t>Scalability </a:t>
            </a:r>
            <a:r>
              <a:rPr lang="en-US" dirty="0"/>
              <a:t>and elasticity of resources can be accomplished in near real time through automation. </a:t>
            </a:r>
          </a:p>
          <a:p>
            <a:pPr lvl="1"/>
            <a:r>
              <a:rPr lang="en-US" dirty="0" smtClean="0"/>
              <a:t>Performance </a:t>
            </a:r>
            <a:r>
              <a:rPr lang="en-US" dirty="0"/>
              <a:t>can increase as processing is shifted to available systems during peak loads</a:t>
            </a:r>
            <a:r>
              <a:rPr lang="en-US" dirty="0" smtClean="0"/>
              <a:t>.</a:t>
            </a:r>
            <a:endParaRPr lang="en-US" dirty="0"/>
          </a:p>
        </p:txBody>
      </p:sp>
    </p:spTree>
    <p:extLst>
      <p:ext uri="{BB962C8B-B14F-4D97-AF65-F5344CB8AC3E}">
        <p14:creationId xmlns:p14="http://schemas.microsoft.com/office/powerpoint/2010/main" val="420708383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135</a:t>
            </a:fld>
            <a:endParaRPr lang="en-US" dirty="0"/>
          </a:p>
        </p:txBody>
      </p:sp>
      <p:sp>
        <p:nvSpPr>
          <p:cNvPr id="3" name="Title 2"/>
          <p:cNvSpPr>
            <a:spLocks noGrp="1"/>
          </p:cNvSpPr>
          <p:nvPr>
            <p:ph type="title"/>
          </p:nvPr>
        </p:nvSpPr>
        <p:spPr/>
        <p:txBody>
          <a:bodyPr/>
          <a:lstStyle/>
          <a:p>
            <a:r>
              <a:rPr lang="en-US" dirty="0"/>
              <a:t>Cloud Computing Models</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592262"/>
            <a:ext cx="6109715" cy="427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380175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smtClean="0"/>
              <a:t>VPNs</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208239118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r>
              <a:rPr lang="en-US" dirty="0" smtClean="0"/>
              <a:t>VPN</a:t>
            </a:r>
          </a:p>
        </p:txBody>
      </p:sp>
      <p:sp>
        <p:nvSpPr>
          <p:cNvPr id="178179" name="Rectangle 3"/>
          <p:cNvSpPr>
            <a:spLocks noGrp="1" noChangeArrowheads="1"/>
          </p:cNvSpPr>
          <p:nvPr>
            <p:ph idx="1"/>
          </p:nvPr>
        </p:nvSpPr>
        <p:spPr/>
        <p:txBody>
          <a:bodyPr/>
          <a:lstStyle/>
          <a:p>
            <a:r>
              <a:rPr lang="en-US" smtClean="0"/>
              <a:t>Virtual Private Network – Generic term for building a secure virtual network over a public network</a:t>
            </a:r>
          </a:p>
          <a:p>
            <a:r>
              <a:rPr lang="en-US" smtClean="0"/>
              <a:t>Often used for remote access for users</a:t>
            </a:r>
          </a:p>
          <a:p>
            <a:r>
              <a:rPr lang="en-US" smtClean="0"/>
              <a:t>Often used to tie organizations remote offices together</a:t>
            </a:r>
            <a:endParaRPr lang="en-US" dirty="0" smtClean="0"/>
          </a:p>
        </p:txBody>
      </p:sp>
    </p:spTree>
    <p:extLst>
      <p:ext uri="{BB962C8B-B14F-4D97-AF65-F5344CB8AC3E}">
        <p14:creationId xmlns:p14="http://schemas.microsoft.com/office/powerpoint/2010/main" val="388802634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138</a:t>
            </a:fld>
            <a:endParaRPr lang="en-US" dirty="0"/>
          </a:p>
        </p:txBody>
      </p:sp>
      <p:sp>
        <p:nvSpPr>
          <p:cNvPr id="3" name="Title 2"/>
          <p:cNvSpPr>
            <a:spLocks noGrp="1"/>
          </p:cNvSpPr>
          <p:nvPr>
            <p:ph type="title"/>
          </p:nvPr>
        </p:nvSpPr>
        <p:spPr/>
        <p:txBody>
          <a:bodyPr/>
          <a:lstStyle/>
          <a:p>
            <a:r>
              <a:rPr lang="en-US" dirty="0"/>
              <a:t>Summary of Tunneling Protocols</a:t>
            </a:r>
          </a:p>
        </p:txBody>
      </p:sp>
      <p:sp>
        <p:nvSpPr>
          <p:cNvPr id="4" name="Content Placeholder 3"/>
          <p:cNvSpPr>
            <a:spLocks noGrp="1"/>
          </p:cNvSpPr>
          <p:nvPr>
            <p:ph idx="1"/>
          </p:nvPr>
        </p:nvSpPr>
        <p:spPr/>
        <p:txBody>
          <a:bodyPr>
            <a:normAutofit fontScale="70000" lnSpcReduction="20000"/>
          </a:bodyPr>
          <a:lstStyle/>
          <a:p>
            <a:r>
              <a:rPr lang="en-US" dirty="0"/>
              <a:t>Point-to-Point Tunneling Protocol (PPTP): </a:t>
            </a:r>
          </a:p>
          <a:p>
            <a:pPr lvl="1"/>
            <a:r>
              <a:rPr lang="en-US" dirty="0" smtClean="0"/>
              <a:t>Works </a:t>
            </a:r>
            <a:r>
              <a:rPr lang="en-US" dirty="0"/>
              <a:t>in a client/ server model • Extends and protects PPP connections • Works at the data link </a:t>
            </a:r>
            <a:r>
              <a:rPr lang="en-US" dirty="0" smtClean="0"/>
              <a:t>layer • </a:t>
            </a:r>
            <a:r>
              <a:rPr lang="en-US" dirty="0"/>
              <a:t>Transmits over IP networks only </a:t>
            </a:r>
            <a:endParaRPr lang="en-US" dirty="0" smtClean="0"/>
          </a:p>
          <a:p>
            <a:r>
              <a:rPr lang="en-US" dirty="0" smtClean="0"/>
              <a:t>Layer </a:t>
            </a:r>
            <a:r>
              <a:rPr lang="en-US" dirty="0"/>
              <a:t>2 Tunneling Protocol (L2TP): </a:t>
            </a:r>
          </a:p>
          <a:p>
            <a:pPr lvl="1"/>
            <a:r>
              <a:rPr lang="en-US" dirty="0" smtClean="0"/>
              <a:t>Hybrid </a:t>
            </a:r>
            <a:r>
              <a:rPr lang="en-US" dirty="0"/>
              <a:t>of L2F and PPTP • Extends and protects PPP connections • Works at the data link layer • Transmits over multiple types of networks, not just IP • Combined with </a:t>
            </a:r>
            <a:r>
              <a:rPr lang="en-US" dirty="0" err="1"/>
              <a:t>IPSec</a:t>
            </a:r>
            <a:r>
              <a:rPr lang="en-US" dirty="0"/>
              <a:t> for security </a:t>
            </a:r>
            <a:endParaRPr lang="en-US" dirty="0" smtClean="0"/>
          </a:p>
          <a:p>
            <a:r>
              <a:rPr lang="en-US" dirty="0" err="1" smtClean="0"/>
              <a:t>IPSec</a:t>
            </a:r>
            <a:r>
              <a:rPr lang="en-US" dirty="0"/>
              <a:t>: </a:t>
            </a:r>
          </a:p>
          <a:p>
            <a:pPr lvl="1"/>
            <a:r>
              <a:rPr lang="en-US" dirty="0" smtClean="0"/>
              <a:t>Handles </a:t>
            </a:r>
            <a:r>
              <a:rPr lang="en-US" dirty="0"/>
              <a:t>multiple VPN connections at the same time • Provides secure authentication and encryption • Supports only IP networks • Focuses on LAN-to-LAN communication rather than user-to-user • Works at the network layer, and provides security on top of IP </a:t>
            </a:r>
            <a:endParaRPr lang="en-US" dirty="0" smtClean="0"/>
          </a:p>
          <a:p>
            <a:r>
              <a:rPr lang="en-US" dirty="0" smtClean="0"/>
              <a:t>Secure </a:t>
            </a:r>
            <a:r>
              <a:rPr lang="en-US" dirty="0"/>
              <a:t>Sockets Layer (SSL): </a:t>
            </a:r>
          </a:p>
          <a:p>
            <a:pPr lvl="1"/>
            <a:r>
              <a:rPr lang="en-US" dirty="0" smtClean="0"/>
              <a:t>Works </a:t>
            </a:r>
            <a:r>
              <a:rPr lang="en-US" dirty="0"/>
              <a:t>at the transport layer and protects mainly web-based traffic • Granular access control and configuration are available • Easy deployment since SSL is already embedded into web browsers • Can only protect a small number of protocol types, thus is not an infrastructure-level VPN </a:t>
            </a:r>
            <a:r>
              <a:rPr lang="en-US" dirty="0" smtClean="0"/>
              <a:t>solution</a:t>
            </a:r>
            <a:endParaRPr lang="en-US" dirty="0"/>
          </a:p>
        </p:txBody>
      </p:sp>
    </p:spTree>
    <p:extLst>
      <p:ext uri="{BB962C8B-B14F-4D97-AF65-F5344CB8AC3E}">
        <p14:creationId xmlns:p14="http://schemas.microsoft.com/office/powerpoint/2010/main" val="155604100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smtClean="0"/>
              <a:t>Tunneling</a:t>
            </a:r>
          </a:p>
        </p:txBody>
      </p:sp>
      <p:sp>
        <p:nvSpPr>
          <p:cNvPr id="275459" name="Rectangle 3"/>
          <p:cNvSpPr>
            <a:spLocks noGrp="1" noChangeArrowheads="1"/>
          </p:cNvSpPr>
          <p:nvPr>
            <p:ph idx="1"/>
          </p:nvPr>
        </p:nvSpPr>
        <p:spPr/>
        <p:txBody>
          <a:bodyPr/>
          <a:lstStyle/>
          <a:p>
            <a:r>
              <a:rPr lang="en-US" smtClean="0"/>
              <a:t>A component of some VPNs - Tunnel encapsulates one protocol within another protocol to create a virtual network.</a:t>
            </a:r>
          </a:p>
          <a:p>
            <a:r>
              <a:rPr lang="en-US" smtClean="0"/>
              <a:t>Can encrypts original IP headers</a:t>
            </a:r>
          </a:p>
          <a:p>
            <a:r>
              <a:rPr lang="en-US" smtClean="0"/>
              <a:t>Can encrypts data</a:t>
            </a:r>
          </a:p>
          <a:p>
            <a:r>
              <a:rPr lang="en-US" smtClean="0"/>
              <a:t>Allows for routing non routable protocols and IP addresses</a:t>
            </a:r>
          </a:p>
          <a:p>
            <a:r>
              <a:rPr lang="en-US" smtClean="0"/>
              <a:t>Can provide remote/internal IP addresses</a:t>
            </a:r>
          </a:p>
          <a:p>
            <a:endParaRPr lang="en-US" smtClean="0"/>
          </a:p>
          <a:p>
            <a:endParaRPr lang="en-US" smtClean="0"/>
          </a:p>
          <a:p>
            <a:endParaRPr lang="en-US" smtClean="0"/>
          </a:p>
          <a:p>
            <a:endParaRPr lang="en-US" smtClean="0"/>
          </a:p>
          <a:p>
            <a:endParaRPr lang="en-US" dirty="0" smtClean="0"/>
          </a:p>
        </p:txBody>
      </p:sp>
    </p:spTree>
    <p:extLst>
      <p:ext uri="{BB962C8B-B14F-4D97-AF65-F5344CB8AC3E}">
        <p14:creationId xmlns:p14="http://schemas.microsoft.com/office/powerpoint/2010/main" val="265602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a:t>
            </a:fld>
            <a:endParaRPr 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293" y="457200"/>
            <a:ext cx="7429107" cy="5955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684647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r>
              <a:rPr lang="en-US" smtClean="0"/>
              <a:t>Transport </a:t>
            </a:r>
            <a:endParaRPr lang="en-US" dirty="0" smtClean="0"/>
          </a:p>
        </p:txBody>
      </p:sp>
      <p:sp>
        <p:nvSpPr>
          <p:cNvPr id="273411" name="Rectangle 3"/>
          <p:cNvSpPr>
            <a:spLocks noGrp="1" noChangeArrowheads="1"/>
          </p:cNvSpPr>
          <p:nvPr>
            <p:ph idx="1"/>
          </p:nvPr>
        </p:nvSpPr>
        <p:spPr/>
        <p:txBody>
          <a:bodyPr/>
          <a:lstStyle/>
          <a:p>
            <a:r>
              <a:rPr lang="en-US" dirty="0" smtClean="0"/>
              <a:t>Transport does not tunnel IP within IP. It only encapsulates the transport layer and above to protect the DATA.</a:t>
            </a:r>
          </a:p>
          <a:p>
            <a:r>
              <a:rPr lang="en-US" dirty="0" smtClean="0"/>
              <a:t>Can encrypt DATA</a:t>
            </a:r>
          </a:p>
          <a:p>
            <a:r>
              <a:rPr lang="en-US" dirty="0" smtClean="0"/>
              <a:t>Can provide origin authentication</a:t>
            </a:r>
          </a:p>
          <a:p>
            <a:r>
              <a:rPr lang="en-US" dirty="0" smtClean="0"/>
              <a:t>Cannot encrypt original IP headers*</a:t>
            </a:r>
          </a:p>
          <a:p>
            <a:r>
              <a:rPr lang="en-US" dirty="0" smtClean="0"/>
              <a:t>Does not provide remote/internal IP addresses*</a:t>
            </a:r>
          </a:p>
        </p:txBody>
      </p:sp>
    </p:spTree>
    <p:extLst>
      <p:ext uri="{BB962C8B-B14F-4D97-AF65-F5344CB8AC3E}">
        <p14:creationId xmlns:p14="http://schemas.microsoft.com/office/powerpoint/2010/main" val="3104734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7506" name="Rectangle 2"/>
          <p:cNvSpPr>
            <a:spLocks noGrp="1" noChangeArrowheads="1"/>
          </p:cNvSpPr>
          <p:nvPr>
            <p:ph type="title" idx="4294967295"/>
          </p:nvPr>
        </p:nvSpPr>
        <p:spPr>
          <a:xfrm>
            <a:off x="0" y="274638"/>
            <a:ext cx="8229600" cy="1143000"/>
          </a:xfrm>
        </p:spPr>
        <p:txBody>
          <a:bodyPr/>
          <a:lstStyle/>
          <a:p>
            <a:pPr eaLnBrk="1" hangingPunct="1"/>
            <a:r>
              <a:rPr lang="en-US" smtClean="0"/>
              <a:t>Transport vs. Tunnel</a:t>
            </a:r>
          </a:p>
        </p:txBody>
      </p:sp>
      <p:pic>
        <p:nvPicPr>
          <p:cNvPr id="277507" name="Picture 3" descr="ipsec"/>
          <p:cNvPicPr>
            <a:picLocks noGrp="1" noChangeAspect="1" noChangeArrowheads="1"/>
          </p:cNvPicPr>
          <p:nvPr>
            <p:ph type="body" idx="4294967295"/>
          </p:nvPr>
        </p:nvPicPr>
        <p:blipFill>
          <a:blip r:embed="rId2" cstate="print"/>
          <a:srcRect/>
          <a:stretch>
            <a:fillRect/>
          </a:stretch>
        </p:blipFill>
        <p:spPr>
          <a:xfrm>
            <a:off x="685800" y="1628775"/>
            <a:ext cx="8458200" cy="4508500"/>
          </a:xfrm>
          <a:noFill/>
        </p:spPr>
      </p:pic>
    </p:spTree>
    <p:extLst>
      <p:ext uri="{BB962C8B-B14F-4D97-AF65-F5344CB8AC3E}">
        <p14:creationId xmlns:p14="http://schemas.microsoft.com/office/powerpoint/2010/main" val="1417120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smtClean="0"/>
              <a:t>Remote Access Best Practices</a:t>
            </a:r>
          </a:p>
        </p:txBody>
      </p:sp>
      <p:sp>
        <p:nvSpPr>
          <p:cNvPr id="194563" name="Rectangle 3"/>
          <p:cNvSpPr>
            <a:spLocks noGrp="1" noChangeArrowheads="1"/>
          </p:cNvSpPr>
          <p:nvPr>
            <p:ph idx="1"/>
          </p:nvPr>
        </p:nvSpPr>
        <p:spPr/>
        <p:txBody>
          <a:bodyPr/>
          <a:lstStyle/>
          <a:p>
            <a:r>
              <a:rPr lang="en-US" smtClean="0"/>
              <a:t>Always authenticate users</a:t>
            </a:r>
          </a:p>
          <a:p>
            <a:r>
              <a:rPr lang="en-US" smtClean="0"/>
              <a:t>Use multi-factor authentication</a:t>
            </a:r>
          </a:p>
          <a:p>
            <a:r>
              <a:rPr lang="en-US" smtClean="0"/>
              <a:t>Audit access</a:t>
            </a:r>
          </a:p>
          <a:p>
            <a:r>
              <a:rPr lang="en-US" smtClean="0"/>
              <a:t>Answer modems after 4 rings (modems)</a:t>
            </a:r>
          </a:p>
          <a:p>
            <a:r>
              <a:rPr lang="en-US" smtClean="0"/>
              <a:t>Use caller id (modems)</a:t>
            </a:r>
          </a:p>
          <a:p>
            <a:r>
              <a:rPr lang="en-US" smtClean="0"/>
              <a:t>Use callback (modems)</a:t>
            </a:r>
          </a:p>
          <a:p>
            <a:r>
              <a:rPr lang="en-US" smtClean="0"/>
              <a:t>use VPNs</a:t>
            </a:r>
          </a:p>
          <a:p>
            <a:endParaRPr lang="en-US" smtClean="0"/>
          </a:p>
          <a:p>
            <a:endParaRPr lang="en-US" dirty="0" smtClean="0"/>
          </a:p>
        </p:txBody>
      </p:sp>
    </p:spTree>
    <p:extLst>
      <p:ext uri="{BB962C8B-B14F-4D97-AF65-F5344CB8AC3E}">
        <p14:creationId xmlns:p14="http://schemas.microsoft.com/office/powerpoint/2010/main" val="228637873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4"/>
          <p:cNvSpPr>
            <a:spLocks noGrp="1" noChangeArrowheads="1"/>
          </p:cNvSpPr>
          <p:nvPr>
            <p:ph type="ctrTitle"/>
          </p:nvPr>
        </p:nvSpPr>
        <p:spPr/>
        <p:txBody>
          <a:bodyPr/>
          <a:lstStyle/>
          <a:p>
            <a:r>
              <a:rPr lang="en-US" smtClean="0"/>
              <a:t>Wireless</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4930006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dirty="0" smtClean="0"/>
              <a:t>Wireless</a:t>
            </a:r>
          </a:p>
        </p:txBody>
      </p:sp>
      <p:sp>
        <p:nvSpPr>
          <p:cNvPr id="196611" name="Rectangle 3"/>
          <p:cNvSpPr>
            <a:spLocks noGrp="1" noChangeArrowheads="1"/>
          </p:cNvSpPr>
          <p:nvPr>
            <p:ph idx="1"/>
          </p:nvPr>
        </p:nvSpPr>
        <p:spPr/>
        <p:txBody>
          <a:bodyPr/>
          <a:lstStyle/>
          <a:p>
            <a:r>
              <a:rPr lang="en-US" smtClean="0"/>
              <a:t>Wireless, very common now.</a:t>
            </a:r>
          </a:p>
          <a:p>
            <a:pPr lvl="1"/>
            <a:r>
              <a:rPr lang="en-US" smtClean="0"/>
              <a:t>No wires</a:t>
            </a:r>
          </a:p>
          <a:p>
            <a:pPr lvl="1"/>
            <a:r>
              <a:rPr lang="en-US" smtClean="0"/>
              <a:t>Easy to use</a:t>
            </a:r>
          </a:p>
          <a:p>
            <a:pPr lvl="1"/>
            <a:r>
              <a:rPr lang="en-US" smtClean="0"/>
              <a:t>Uses CSMA/CA</a:t>
            </a:r>
          </a:p>
          <a:p>
            <a:pPr lvl="1"/>
            <a:r>
              <a:rPr lang="en-US" smtClean="0"/>
              <a:t>Shared Medium</a:t>
            </a:r>
          </a:p>
          <a:p>
            <a:pPr lvl="2"/>
            <a:r>
              <a:rPr lang="en-US" smtClean="0"/>
              <a:t>Problems?</a:t>
            </a:r>
          </a:p>
          <a:p>
            <a:pPr lvl="1"/>
            <a:endParaRPr lang="en-US" dirty="0" smtClean="0"/>
          </a:p>
        </p:txBody>
      </p:sp>
    </p:spTree>
    <p:extLst>
      <p:ext uri="{BB962C8B-B14F-4D97-AF65-F5344CB8AC3E}">
        <p14:creationId xmlns:p14="http://schemas.microsoft.com/office/powerpoint/2010/main" val="400349717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dirty="0" smtClean="0"/>
              <a:t>Spread Spectrum</a:t>
            </a:r>
          </a:p>
        </p:txBody>
      </p:sp>
      <p:sp>
        <p:nvSpPr>
          <p:cNvPr id="197635" name="Rectangle 3"/>
          <p:cNvSpPr>
            <a:spLocks noGrp="1" noChangeArrowheads="1"/>
          </p:cNvSpPr>
          <p:nvPr>
            <p:ph idx="1"/>
          </p:nvPr>
        </p:nvSpPr>
        <p:spPr/>
        <p:txBody>
          <a:bodyPr/>
          <a:lstStyle/>
          <a:p>
            <a:r>
              <a:rPr lang="en-US" smtClean="0"/>
              <a:t>Spreads communication across different frequencies available for the wireless device.</a:t>
            </a:r>
          </a:p>
          <a:p>
            <a:pPr lvl="1"/>
            <a:r>
              <a:rPr lang="en-US" smtClean="0"/>
              <a:t>Frequency Hopping Spread Spectrum</a:t>
            </a:r>
          </a:p>
          <a:p>
            <a:pPr lvl="2"/>
            <a:r>
              <a:rPr lang="en-US" smtClean="0"/>
              <a:t>Hop between frequencies (helps if other devices use same frequencies) (doesn’t use the entire “bandwidth of frequencies)</a:t>
            </a:r>
          </a:p>
          <a:p>
            <a:pPr lvl="2"/>
            <a:r>
              <a:rPr lang="en-US" smtClean="0"/>
              <a:t>Harder for eavesdroppers (if everybody didn't know the sequence.. Which they actually do)</a:t>
            </a:r>
          </a:p>
          <a:p>
            <a:pPr lvl="1"/>
            <a:r>
              <a:rPr lang="en-US" smtClean="0"/>
              <a:t>Direct Sequence Spread Spectrum</a:t>
            </a:r>
          </a:p>
          <a:p>
            <a:pPr lvl="2"/>
            <a:r>
              <a:rPr lang="en-US" smtClean="0"/>
              <a:t>Sends data across entire bandwidth, using chipping code*  along with data to appear as noise to other devices.</a:t>
            </a:r>
          </a:p>
          <a:p>
            <a:pPr lvl="1"/>
            <a:endParaRPr lang="en-US" dirty="0" smtClean="0"/>
          </a:p>
        </p:txBody>
      </p:sp>
    </p:spTree>
    <p:extLst>
      <p:ext uri="{BB962C8B-B14F-4D97-AF65-F5344CB8AC3E}">
        <p14:creationId xmlns:p14="http://schemas.microsoft.com/office/powerpoint/2010/main" val="289438803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dirty="0" smtClean="0"/>
              <a:t>Wireless Components</a:t>
            </a:r>
          </a:p>
        </p:txBody>
      </p:sp>
      <p:sp>
        <p:nvSpPr>
          <p:cNvPr id="198659" name="Rectangle 3"/>
          <p:cNvSpPr>
            <a:spLocks noGrp="1" noChangeArrowheads="1"/>
          </p:cNvSpPr>
          <p:nvPr>
            <p:ph idx="1"/>
          </p:nvPr>
        </p:nvSpPr>
        <p:spPr/>
        <p:txBody>
          <a:bodyPr/>
          <a:lstStyle/>
          <a:p>
            <a:r>
              <a:rPr lang="en-US" smtClean="0"/>
              <a:t>Access points are like wireless hubs, they create a infrastructure WLAN</a:t>
            </a:r>
          </a:p>
          <a:p>
            <a:r>
              <a:rPr lang="en-US" smtClean="0"/>
              <a:t>If you use just wireless cards of computers to communicate together that is called an ad-hoc* network.</a:t>
            </a:r>
          </a:p>
          <a:p>
            <a:r>
              <a:rPr lang="en-US" smtClean="0"/>
              <a:t>Wireless devices must use the same channel</a:t>
            </a:r>
          </a:p>
          <a:p>
            <a:r>
              <a:rPr lang="en-US" smtClean="0"/>
              <a:t>Devices are configured to use a specific SSID (often broadcasted)</a:t>
            </a:r>
            <a:endParaRPr lang="en-US" dirty="0" smtClean="0"/>
          </a:p>
        </p:txBody>
      </p:sp>
    </p:spTree>
    <p:extLst>
      <p:ext uri="{BB962C8B-B14F-4D97-AF65-F5344CB8AC3E}">
        <p14:creationId xmlns:p14="http://schemas.microsoft.com/office/powerpoint/2010/main" val="382046887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147</a:t>
            </a:fld>
            <a:endParaRPr lang="en-US" dirty="0"/>
          </a:p>
        </p:txBody>
      </p:sp>
      <p:sp>
        <p:nvSpPr>
          <p:cNvPr id="3" name="Title 2"/>
          <p:cNvSpPr>
            <a:spLocks noGrp="1"/>
          </p:cNvSpPr>
          <p:nvPr>
            <p:ph type="title"/>
          </p:nvPr>
        </p:nvSpPr>
        <p:spPr/>
        <p:txBody>
          <a:bodyPr/>
          <a:lstStyle/>
          <a:p>
            <a:r>
              <a:rPr lang="en-US" dirty="0"/>
              <a:t>Infrastructure Vs. Ad Hoc</a:t>
            </a:r>
          </a:p>
        </p:txBody>
      </p:sp>
      <p:sp>
        <p:nvSpPr>
          <p:cNvPr id="4" name="Content Placeholder 3"/>
          <p:cNvSpPr>
            <a:spLocks noGrp="1"/>
          </p:cNvSpPr>
          <p:nvPr>
            <p:ph idx="1"/>
          </p:nvPr>
        </p:nvSpPr>
        <p:spPr/>
        <p:txBody>
          <a:bodyPr>
            <a:normAutofit fontScale="92500" lnSpcReduction="20000"/>
          </a:bodyPr>
          <a:lstStyle/>
          <a:p>
            <a:r>
              <a:rPr lang="en-US" dirty="0"/>
              <a:t>When APs are used to connect wireless and wired networks, this is referred to as an </a:t>
            </a:r>
            <a:r>
              <a:rPr lang="en-US" b="1" u="sng" dirty="0"/>
              <a:t>infrastructure</a:t>
            </a:r>
            <a:r>
              <a:rPr lang="en-US" dirty="0"/>
              <a:t> WLAN, which is used to extend an existing wired network. </a:t>
            </a:r>
            <a:endParaRPr lang="en-US" dirty="0" smtClean="0"/>
          </a:p>
          <a:p>
            <a:r>
              <a:rPr lang="en-US" dirty="0" smtClean="0"/>
              <a:t>When </a:t>
            </a:r>
            <a:r>
              <a:rPr lang="en-US" dirty="0"/>
              <a:t>there is just one AP and it is not connected to a wired network, it is considered to be in standalone mode and just acts as a wireless hub. </a:t>
            </a:r>
            <a:endParaRPr lang="en-US" dirty="0" smtClean="0"/>
          </a:p>
          <a:p>
            <a:r>
              <a:rPr lang="en-US" dirty="0" smtClean="0"/>
              <a:t>An </a:t>
            </a:r>
            <a:r>
              <a:rPr lang="en-US" b="1" u="sng" dirty="0"/>
              <a:t>ad hoc</a:t>
            </a:r>
            <a:r>
              <a:rPr lang="en-US" b="1" dirty="0"/>
              <a:t> </a:t>
            </a:r>
            <a:r>
              <a:rPr lang="en-US" dirty="0"/>
              <a:t>WLAN has no APs; the wireless devices communicate with each other through their wireless NICs instead of going through a centralized device. To construct an ad hoc network , wireless client software is installed on contributing hosts and configured for peer-to-peer operation mode</a:t>
            </a:r>
            <a:r>
              <a:rPr lang="en-US" dirty="0" smtClean="0"/>
              <a:t>.</a:t>
            </a:r>
            <a:endParaRPr lang="en-US" dirty="0"/>
          </a:p>
        </p:txBody>
      </p:sp>
    </p:spTree>
    <p:extLst>
      <p:ext uri="{BB962C8B-B14F-4D97-AF65-F5344CB8AC3E}">
        <p14:creationId xmlns:p14="http://schemas.microsoft.com/office/powerpoint/2010/main" val="262766046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148</a:t>
            </a:fld>
            <a:endParaRPr lang="en-US" dirty="0"/>
          </a:p>
        </p:txBody>
      </p:sp>
      <p:sp>
        <p:nvSpPr>
          <p:cNvPr id="5" name="Title 4"/>
          <p:cNvSpPr>
            <a:spLocks noGrp="1"/>
          </p:cNvSpPr>
          <p:nvPr>
            <p:ph type="title"/>
          </p:nvPr>
        </p:nvSpPr>
        <p:spPr/>
        <p:txBody>
          <a:bodyPr>
            <a:normAutofit fontScale="90000"/>
          </a:bodyPr>
          <a:lstStyle/>
          <a:p>
            <a:r>
              <a:rPr lang="en-US" dirty="0"/>
              <a:t>Characteristics of Wireless Security Structures</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14" y="1752600"/>
            <a:ext cx="881863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092559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149</a:t>
            </a:fld>
            <a:endParaRPr lang="en-US" dirty="0"/>
          </a:p>
        </p:txBody>
      </p:sp>
      <p:sp>
        <p:nvSpPr>
          <p:cNvPr id="3" name="Title 2"/>
          <p:cNvSpPr>
            <a:spLocks noGrp="1"/>
          </p:cNvSpPr>
          <p:nvPr>
            <p:ph type="title"/>
          </p:nvPr>
        </p:nvSpPr>
        <p:spPr/>
        <p:txBody>
          <a:bodyPr/>
          <a:lstStyle/>
          <a:p>
            <a:r>
              <a:rPr lang="en-US" dirty="0" smtClean="0"/>
              <a:t>Making the Most of Limited Spectrum</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191689" cy="4136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1689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a:t>
            </a:fld>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805" y="659218"/>
            <a:ext cx="7315200" cy="5789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045666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150</a:t>
            </a:fld>
            <a:endParaRPr lang="en-US" dirty="0"/>
          </a:p>
        </p:txBody>
      </p:sp>
      <p:sp>
        <p:nvSpPr>
          <p:cNvPr id="3" name="Title 2"/>
          <p:cNvSpPr>
            <a:spLocks noGrp="1"/>
          </p:cNvSpPr>
          <p:nvPr>
            <p:ph type="title"/>
          </p:nvPr>
        </p:nvSpPr>
        <p:spPr/>
        <p:txBody>
          <a:bodyPr/>
          <a:lstStyle/>
          <a:p>
            <a:r>
              <a:rPr lang="en-US" dirty="0"/>
              <a:t>Evolving Mobile Technology</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34440"/>
            <a:ext cx="7633806" cy="5166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585285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151</a:t>
            </a:fld>
            <a:endParaRPr lang="en-US" dirty="0"/>
          </a:p>
        </p:txBody>
      </p:sp>
      <p:sp>
        <p:nvSpPr>
          <p:cNvPr id="4" name="Title 3"/>
          <p:cNvSpPr>
            <a:spLocks noGrp="1"/>
          </p:cNvSpPr>
          <p:nvPr>
            <p:ph type="title"/>
          </p:nvPr>
        </p:nvSpPr>
        <p:spPr/>
        <p:txBody>
          <a:bodyPr/>
          <a:lstStyle/>
          <a:p>
            <a:r>
              <a:rPr lang="en-US" dirty="0"/>
              <a:t>Cell Phone Security</a:t>
            </a:r>
          </a:p>
        </p:txBody>
      </p:sp>
      <p:sp>
        <p:nvSpPr>
          <p:cNvPr id="5" name="Content Placeholder 4"/>
          <p:cNvSpPr>
            <a:spLocks noGrp="1"/>
          </p:cNvSpPr>
          <p:nvPr>
            <p:ph idx="1"/>
          </p:nvPr>
        </p:nvSpPr>
        <p:spPr/>
        <p:txBody>
          <a:bodyPr>
            <a:normAutofit fontScale="92500" lnSpcReduction="10000"/>
          </a:bodyPr>
          <a:lstStyle/>
          <a:p>
            <a:r>
              <a:rPr lang="en-US" dirty="0"/>
              <a:t>Since mobile phones are basically small computers, most of the same security vulnerabilities, threats, and risks carry over for this emerging </a:t>
            </a:r>
            <a:r>
              <a:rPr lang="en-US" dirty="0" smtClean="0"/>
              <a:t>technology. </a:t>
            </a:r>
          </a:p>
          <a:p>
            <a:r>
              <a:rPr lang="en-US" dirty="0" smtClean="0"/>
              <a:t>They </a:t>
            </a:r>
            <a:r>
              <a:rPr lang="en-US" dirty="0"/>
              <a:t>are penetrated through various attack vectors, </a:t>
            </a:r>
            <a:endParaRPr lang="en-US" dirty="0" smtClean="0"/>
          </a:p>
          <a:p>
            <a:pPr lvl="1"/>
            <a:r>
              <a:rPr lang="en-US" dirty="0" smtClean="0"/>
              <a:t>They </a:t>
            </a:r>
            <a:r>
              <a:rPr lang="en-US" dirty="0"/>
              <a:t>are infected with </a:t>
            </a:r>
            <a:r>
              <a:rPr lang="en-US" dirty="0" smtClean="0"/>
              <a:t>malware, </a:t>
            </a:r>
          </a:p>
          <a:p>
            <a:pPr lvl="1"/>
            <a:r>
              <a:rPr lang="en-US" dirty="0" smtClean="0"/>
              <a:t>Sensitive </a:t>
            </a:r>
            <a:r>
              <a:rPr lang="en-US" dirty="0"/>
              <a:t>data are stolen from </a:t>
            </a:r>
            <a:r>
              <a:rPr lang="en-US" dirty="0" smtClean="0"/>
              <a:t>them, </a:t>
            </a:r>
          </a:p>
          <a:p>
            <a:pPr lvl="1"/>
            <a:r>
              <a:rPr lang="en-US" dirty="0" smtClean="0"/>
              <a:t>Denial-of-service </a:t>
            </a:r>
            <a:r>
              <a:rPr lang="en-US" dirty="0"/>
              <a:t>attacks can take place, and </a:t>
            </a:r>
            <a:endParaRPr lang="en-US" dirty="0" smtClean="0"/>
          </a:p>
          <a:p>
            <a:pPr lvl="1"/>
            <a:r>
              <a:rPr lang="en-US" dirty="0" smtClean="0"/>
              <a:t>Now </a:t>
            </a:r>
            <a:r>
              <a:rPr lang="en-US" dirty="0"/>
              <a:t>that individuals and companies are carrying out credit card transactions on </a:t>
            </a:r>
            <a:r>
              <a:rPr lang="en-US" dirty="0" smtClean="0"/>
              <a:t>them.</a:t>
            </a:r>
          </a:p>
          <a:p>
            <a:r>
              <a:rPr lang="en-US" dirty="0" smtClean="0"/>
              <a:t>The </a:t>
            </a:r>
            <a:r>
              <a:rPr lang="en-US" dirty="0"/>
              <a:t>largest hurdle of securing any mobile or portable device is that people do not always equate them to providing as much risk as a workstation or laptop</a:t>
            </a:r>
            <a:r>
              <a:rPr lang="en-US" dirty="0" smtClean="0"/>
              <a:t>.</a:t>
            </a:r>
            <a:endParaRPr lang="en-US" dirty="0"/>
          </a:p>
        </p:txBody>
      </p:sp>
    </p:spTree>
    <p:extLst>
      <p:ext uri="{BB962C8B-B14F-4D97-AF65-F5344CB8AC3E}">
        <p14:creationId xmlns:p14="http://schemas.microsoft.com/office/powerpoint/2010/main" val="280324950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dirty="0" smtClean="0"/>
              <a:t>Bluetooth  </a:t>
            </a:r>
          </a:p>
        </p:txBody>
      </p:sp>
      <p:sp>
        <p:nvSpPr>
          <p:cNvPr id="207875" name="Rectangle 3"/>
          <p:cNvSpPr>
            <a:spLocks noGrp="1" noChangeArrowheads="1"/>
          </p:cNvSpPr>
          <p:nvPr>
            <p:ph idx="1"/>
          </p:nvPr>
        </p:nvSpPr>
        <p:spPr/>
        <p:txBody>
          <a:bodyPr/>
          <a:lstStyle/>
          <a:p>
            <a:pPr>
              <a:buNone/>
            </a:pPr>
            <a:r>
              <a:rPr lang="en-US" dirty="0" smtClean="0"/>
              <a:t>Bluetooth is a Personal Area Network protocol designed to free devices from physical wires.</a:t>
            </a:r>
          </a:p>
          <a:p>
            <a:pPr>
              <a:buNone/>
            </a:pPr>
            <a:endParaRPr lang="en-US" dirty="0" smtClean="0"/>
          </a:p>
          <a:p>
            <a:r>
              <a:rPr lang="en-US" dirty="0" smtClean="0"/>
              <a:t>Bluetooth Modes</a:t>
            </a:r>
          </a:p>
          <a:p>
            <a:pPr lvl="1"/>
            <a:r>
              <a:rPr lang="en-US" dirty="0" smtClean="0"/>
              <a:t>Discovery Mode</a:t>
            </a:r>
          </a:p>
          <a:p>
            <a:pPr lvl="1"/>
            <a:r>
              <a:rPr lang="en-US" dirty="0" smtClean="0"/>
              <a:t>Automatic Pairing</a:t>
            </a:r>
          </a:p>
        </p:txBody>
      </p:sp>
    </p:spTree>
    <p:extLst>
      <p:ext uri="{BB962C8B-B14F-4D97-AF65-F5344CB8AC3E}">
        <p14:creationId xmlns:p14="http://schemas.microsoft.com/office/powerpoint/2010/main" val="89772821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smtClean="0"/>
              <a:t>Bluetooth Attacks</a:t>
            </a:r>
          </a:p>
        </p:txBody>
      </p:sp>
      <p:sp>
        <p:nvSpPr>
          <p:cNvPr id="208899" name="Rectangle 3"/>
          <p:cNvSpPr>
            <a:spLocks noGrp="1" noChangeArrowheads="1"/>
          </p:cNvSpPr>
          <p:nvPr>
            <p:ph idx="1"/>
          </p:nvPr>
        </p:nvSpPr>
        <p:spPr/>
        <p:txBody>
          <a:bodyPr>
            <a:normAutofit/>
          </a:bodyPr>
          <a:lstStyle/>
          <a:p>
            <a:r>
              <a:rPr lang="en-US" dirty="0" smtClean="0"/>
              <a:t>Blue jacking </a:t>
            </a:r>
          </a:p>
          <a:p>
            <a:pPr lvl="1"/>
            <a:r>
              <a:rPr lang="en-US" dirty="0" smtClean="0"/>
              <a:t>Sending forged message to nearby </a:t>
            </a:r>
            <a:r>
              <a:rPr lang="en-US" dirty="0" err="1" smtClean="0"/>
              <a:t>bluetooth</a:t>
            </a:r>
            <a:r>
              <a:rPr lang="en-US" dirty="0" smtClean="0"/>
              <a:t> devices</a:t>
            </a:r>
          </a:p>
          <a:p>
            <a:pPr lvl="1"/>
            <a:r>
              <a:rPr lang="en-US" dirty="0" smtClean="0"/>
              <a:t>Need to be close</a:t>
            </a:r>
          </a:p>
          <a:p>
            <a:r>
              <a:rPr lang="en-US" dirty="0" smtClean="0"/>
              <a:t>Blue </a:t>
            </a:r>
            <a:r>
              <a:rPr lang="en-US" dirty="0" err="1" smtClean="0"/>
              <a:t>Snarfing</a:t>
            </a:r>
            <a:endParaRPr lang="en-US" dirty="0" smtClean="0"/>
          </a:p>
          <a:p>
            <a:pPr lvl="1"/>
            <a:r>
              <a:rPr lang="en-US" dirty="0" smtClean="0"/>
              <a:t>Copies information off of remote devices</a:t>
            </a:r>
          </a:p>
          <a:p>
            <a:r>
              <a:rPr lang="en-US" dirty="0" smtClean="0"/>
              <a:t>Blue bugging</a:t>
            </a:r>
          </a:p>
          <a:p>
            <a:pPr lvl="1"/>
            <a:r>
              <a:rPr lang="en-US" dirty="0" smtClean="0"/>
              <a:t>More serious</a:t>
            </a:r>
          </a:p>
          <a:p>
            <a:pPr lvl="1"/>
            <a:r>
              <a:rPr lang="en-US" dirty="0" smtClean="0"/>
              <a:t>Allows full use of phone</a:t>
            </a:r>
          </a:p>
          <a:p>
            <a:pPr lvl="1"/>
            <a:r>
              <a:rPr lang="en-US" dirty="0" smtClean="0"/>
              <a:t>Allows one to make calls</a:t>
            </a:r>
          </a:p>
          <a:p>
            <a:pPr lvl="1"/>
            <a:r>
              <a:rPr lang="en-US" dirty="0" smtClean="0"/>
              <a:t>Can eavesdrop on calls</a:t>
            </a:r>
          </a:p>
        </p:txBody>
      </p:sp>
    </p:spTree>
    <p:extLst>
      <p:ext uri="{BB962C8B-B14F-4D97-AF65-F5344CB8AC3E}">
        <p14:creationId xmlns:p14="http://schemas.microsoft.com/office/powerpoint/2010/main" val="66723281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r>
              <a:rPr lang="en-US" smtClean="0"/>
              <a:t>Bluetooth Countermeasures</a:t>
            </a:r>
          </a:p>
        </p:txBody>
      </p:sp>
      <p:sp>
        <p:nvSpPr>
          <p:cNvPr id="209923" name="Rectangle 3"/>
          <p:cNvSpPr>
            <a:spLocks noGrp="1" noChangeArrowheads="1"/>
          </p:cNvSpPr>
          <p:nvPr>
            <p:ph idx="1"/>
          </p:nvPr>
        </p:nvSpPr>
        <p:spPr/>
        <p:txBody>
          <a:bodyPr/>
          <a:lstStyle/>
          <a:p>
            <a:r>
              <a:rPr lang="en-US" smtClean="0"/>
              <a:t>Disable it if your not using it</a:t>
            </a:r>
          </a:p>
          <a:p>
            <a:r>
              <a:rPr lang="en-US" smtClean="0"/>
              <a:t>Disable auto-discovery</a:t>
            </a:r>
          </a:p>
          <a:p>
            <a:r>
              <a:rPr lang="en-US" smtClean="0"/>
              <a:t>Disable auto-pairing</a:t>
            </a:r>
          </a:p>
        </p:txBody>
      </p:sp>
    </p:spTree>
    <p:extLst>
      <p:ext uri="{BB962C8B-B14F-4D97-AF65-F5344CB8AC3E}">
        <p14:creationId xmlns:p14="http://schemas.microsoft.com/office/powerpoint/2010/main" val="388831473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en-US" dirty="0" smtClean="0"/>
              <a:t>Attacks against Networks and Software</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86794959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3" name="Rectangle 3"/>
          <p:cNvSpPr>
            <a:spLocks noGrp="1" noChangeArrowheads="1"/>
          </p:cNvSpPr>
          <p:nvPr>
            <p:ph type="body" sz="half" idx="1"/>
          </p:nvPr>
        </p:nvSpPr>
        <p:spPr/>
        <p:txBody>
          <a:bodyPr/>
          <a:lstStyle/>
          <a:p>
            <a:r>
              <a:rPr lang="en-US" smtClean="0"/>
              <a:t>Back-door</a:t>
            </a:r>
          </a:p>
          <a:p>
            <a:r>
              <a:rPr lang="en-US" smtClean="0"/>
              <a:t>DoS</a:t>
            </a:r>
          </a:p>
          <a:p>
            <a:r>
              <a:rPr lang="en-US" smtClean="0"/>
              <a:t>Eavesdropping</a:t>
            </a:r>
          </a:p>
          <a:p>
            <a:r>
              <a:rPr lang="en-US" smtClean="0"/>
              <a:t>Piggybacking</a:t>
            </a:r>
          </a:p>
          <a:p>
            <a:r>
              <a:rPr lang="en-US" smtClean="0"/>
              <a:t>Session Hijacking</a:t>
            </a:r>
          </a:p>
          <a:p>
            <a:r>
              <a:rPr lang="en-US" smtClean="0"/>
              <a:t>Spoofing</a:t>
            </a:r>
          </a:p>
          <a:p>
            <a:r>
              <a:rPr lang="en-US" smtClean="0"/>
              <a:t>Unauthorized Access</a:t>
            </a:r>
          </a:p>
          <a:p>
            <a:endParaRPr lang="en-US" smtClean="0"/>
          </a:p>
          <a:p>
            <a:endParaRPr lang="en-US"/>
          </a:p>
        </p:txBody>
      </p:sp>
      <p:sp>
        <p:nvSpPr>
          <p:cNvPr id="609284" name="Rectangle 4"/>
          <p:cNvSpPr>
            <a:spLocks noGrp="1" noChangeArrowheads="1"/>
          </p:cNvSpPr>
          <p:nvPr>
            <p:ph type="body" sz="half" idx="2"/>
          </p:nvPr>
        </p:nvSpPr>
        <p:spPr/>
        <p:txBody>
          <a:bodyPr/>
          <a:lstStyle/>
          <a:p>
            <a:r>
              <a:rPr lang="en-US" smtClean="0"/>
              <a:t>Use of network for non-business purposes</a:t>
            </a:r>
          </a:p>
          <a:p>
            <a:r>
              <a:rPr lang="en-US" smtClean="0"/>
              <a:t>Eavesdropping (passive and active)</a:t>
            </a:r>
          </a:p>
          <a:p>
            <a:r>
              <a:rPr lang="en-US" smtClean="0"/>
              <a:t>Denial of Service</a:t>
            </a:r>
          </a:p>
          <a:p>
            <a:r>
              <a:rPr lang="en-US" smtClean="0"/>
              <a:t>Network Intrusion</a:t>
            </a:r>
          </a:p>
          <a:p>
            <a:r>
              <a:rPr lang="en-US" smtClean="0"/>
              <a:t>Probing</a:t>
            </a:r>
            <a:endParaRPr lang="en-US" dirty="0"/>
          </a:p>
        </p:txBody>
      </p:sp>
      <p:sp>
        <p:nvSpPr>
          <p:cNvPr id="609282" name="Rectangle 2"/>
          <p:cNvSpPr>
            <a:spLocks noGrp="1" noChangeArrowheads="1"/>
          </p:cNvSpPr>
          <p:nvPr>
            <p:ph type="title"/>
          </p:nvPr>
        </p:nvSpPr>
        <p:spPr/>
        <p:txBody>
          <a:bodyPr/>
          <a:lstStyle/>
          <a:p>
            <a:r>
              <a:rPr lang="en-US" smtClean="0"/>
              <a:t>Network Attacks</a:t>
            </a:r>
            <a:endParaRPr lang="en-US"/>
          </a:p>
        </p:txBody>
      </p:sp>
    </p:spTree>
    <p:extLst>
      <p:ext uri="{BB962C8B-B14F-4D97-AF65-F5344CB8AC3E}">
        <p14:creationId xmlns:p14="http://schemas.microsoft.com/office/powerpoint/2010/main" val="1372795562"/>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pPr eaLnBrk="1" hangingPunct="1"/>
            <a:r>
              <a:rPr lang="en-US" dirty="0" smtClean="0"/>
              <a:t>SYN Flood  </a:t>
            </a:r>
          </a:p>
        </p:txBody>
      </p:sp>
      <p:pic>
        <p:nvPicPr>
          <p:cNvPr id="234499" name="Picture 3" descr="synflood"/>
          <p:cNvPicPr>
            <a:picLocks noChangeAspect="1" noChangeArrowheads="1"/>
          </p:cNvPicPr>
          <p:nvPr/>
        </p:nvPicPr>
        <p:blipFill>
          <a:blip r:embed="rId2" cstate="print"/>
          <a:srcRect/>
          <a:stretch>
            <a:fillRect/>
          </a:stretch>
        </p:blipFill>
        <p:spPr bwMode="auto">
          <a:xfrm>
            <a:off x="2209800" y="1272378"/>
            <a:ext cx="4114800" cy="5166037"/>
          </a:xfrm>
          <a:prstGeom prst="rect">
            <a:avLst/>
          </a:prstGeom>
          <a:noFill/>
          <a:ln w="9525">
            <a:noFill/>
            <a:miter lim="800000"/>
            <a:headEnd/>
            <a:tailEnd/>
          </a:ln>
        </p:spPr>
      </p:pic>
    </p:spTree>
    <p:extLst>
      <p:ext uri="{BB962C8B-B14F-4D97-AF65-F5344CB8AC3E}">
        <p14:creationId xmlns:p14="http://schemas.microsoft.com/office/powerpoint/2010/main" val="255818366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smtClean="0"/>
              <a:t>SYN Flood</a:t>
            </a:r>
          </a:p>
        </p:txBody>
      </p:sp>
      <p:sp>
        <p:nvSpPr>
          <p:cNvPr id="235523" name="Rectangle 3"/>
          <p:cNvSpPr>
            <a:spLocks noGrp="1" noChangeArrowheads="1"/>
          </p:cNvSpPr>
          <p:nvPr>
            <p:ph idx="1"/>
          </p:nvPr>
        </p:nvSpPr>
        <p:spPr/>
        <p:txBody>
          <a:bodyPr>
            <a:normAutofit fontScale="92500" lnSpcReduction="20000"/>
          </a:bodyPr>
          <a:lstStyle/>
          <a:p>
            <a:r>
              <a:rPr lang="en-US" dirty="0" smtClean="0"/>
              <a:t>Attack</a:t>
            </a:r>
          </a:p>
          <a:p>
            <a:pPr lvl="1"/>
            <a:r>
              <a:rPr lang="en-US" dirty="0" smtClean="0"/>
              <a:t>Forge IP SYN packet from downed system</a:t>
            </a:r>
          </a:p>
          <a:p>
            <a:pPr lvl="1"/>
            <a:r>
              <a:rPr lang="en-US" dirty="0" smtClean="0"/>
              <a:t>Server responds to fake downed address, which never responds</a:t>
            </a:r>
          </a:p>
          <a:p>
            <a:pPr lvl="1"/>
            <a:r>
              <a:rPr lang="en-US" dirty="0" smtClean="0"/>
              <a:t>Use up all the listen queue slots</a:t>
            </a:r>
          </a:p>
          <a:p>
            <a:pPr lvl="1"/>
            <a:r>
              <a:rPr lang="en-US" dirty="0" smtClean="0"/>
              <a:t>Stops real new connections from establishing</a:t>
            </a:r>
          </a:p>
          <a:p>
            <a:endParaRPr lang="en-US" dirty="0" smtClean="0"/>
          </a:p>
          <a:p>
            <a:pPr>
              <a:buNone/>
            </a:pPr>
            <a:r>
              <a:rPr lang="en-US" dirty="0" smtClean="0"/>
              <a:t>Countermeasures</a:t>
            </a:r>
          </a:p>
          <a:p>
            <a:pPr lvl="1"/>
            <a:r>
              <a:rPr lang="en-US" dirty="0" smtClean="0"/>
              <a:t>Drop forged packets at routers</a:t>
            </a:r>
          </a:p>
          <a:p>
            <a:pPr lvl="1"/>
            <a:r>
              <a:rPr lang="en-US" dirty="0" smtClean="0"/>
              <a:t>Patch OS</a:t>
            </a:r>
          </a:p>
          <a:p>
            <a:pPr lvl="1"/>
            <a:r>
              <a:rPr lang="en-US" dirty="0" smtClean="0"/>
              <a:t>Decrease 3 way handshake timeout values</a:t>
            </a:r>
          </a:p>
          <a:p>
            <a:pPr lvl="1"/>
            <a:r>
              <a:rPr lang="en-US" dirty="0" smtClean="0"/>
              <a:t>Increase 3 way handshake max connections</a:t>
            </a:r>
          </a:p>
          <a:p>
            <a:pPr lvl="1"/>
            <a:r>
              <a:rPr lang="en-US" dirty="0" smtClean="0"/>
              <a:t>Use a firewall as a middleman</a:t>
            </a:r>
          </a:p>
        </p:txBody>
      </p:sp>
    </p:spTree>
    <p:extLst>
      <p:ext uri="{BB962C8B-B14F-4D97-AF65-F5344CB8AC3E}">
        <p14:creationId xmlns:p14="http://schemas.microsoft.com/office/powerpoint/2010/main" val="75000213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pPr eaLnBrk="1" hangingPunct="1"/>
            <a:r>
              <a:rPr lang="en-US" smtClean="0"/>
              <a:t>Session Hijacking</a:t>
            </a:r>
          </a:p>
        </p:txBody>
      </p:sp>
      <p:pic>
        <p:nvPicPr>
          <p:cNvPr id="24578" name="Picture 2" descr="https://www.owasp.org/images/c/cb/Session_Hijacking_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162049"/>
            <a:ext cx="4114800" cy="5357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96000" y="6019800"/>
            <a:ext cx="2895600" cy="381000"/>
          </a:xfrm>
          <a:prstGeom prst="rect">
            <a:avLst/>
          </a:prstGeom>
          <a:noFill/>
        </p:spPr>
        <p:txBody>
          <a:bodyPr wrap="square" rtlCol="0">
            <a:spAutoFit/>
          </a:bodyPr>
          <a:lstStyle/>
          <a:p>
            <a:r>
              <a:rPr lang="en-US" dirty="0" smtClean="0"/>
              <a:t>Credit… www.OWASP.org</a:t>
            </a:r>
            <a:endParaRPr lang="en-US" dirty="0"/>
          </a:p>
        </p:txBody>
      </p:sp>
    </p:spTree>
    <p:extLst>
      <p:ext uri="{BB962C8B-B14F-4D97-AF65-F5344CB8AC3E}">
        <p14:creationId xmlns:p14="http://schemas.microsoft.com/office/powerpoint/2010/main" val="38523235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16</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81000"/>
            <a:ext cx="5873100" cy="6178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723479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160</a:t>
            </a:fld>
            <a:endParaRPr lang="en-US" dirty="0"/>
          </a:p>
        </p:txBody>
      </p:sp>
      <p:sp>
        <p:nvSpPr>
          <p:cNvPr id="3" name="Title 2"/>
          <p:cNvSpPr>
            <a:spLocks noGrp="1"/>
          </p:cNvSpPr>
          <p:nvPr>
            <p:ph type="title"/>
          </p:nvPr>
        </p:nvSpPr>
        <p:spPr/>
        <p:txBody>
          <a:bodyPr/>
          <a:lstStyle/>
          <a:p>
            <a:r>
              <a:rPr lang="en-US" dirty="0"/>
              <a:t>Man in the </a:t>
            </a:r>
            <a:r>
              <a:rPr lang="en-US" dirty="0" smtClean="0"/>
              <a:t>Middle (MITM)</a:t>
            </a:r>
            <a:endParaRPr lang="en-US" dirty="0"/>
          </a:p>
        </p:txBody>
      </p:sp>
      <p:pic>
        <p:nvPicPr>
          <p:cNvPr id="28674" name="Picture 2" descr="Main the midd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7086600" cy="39356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96000" y="6019800"/>
            <a:ext cx="2895600" cy="381000"/>
          </a:xfrm>
          <a:prstGeom prst="rect">
            <a:avLst/>
          </a:prstGeom>
          <a:noFill/>
        </p:spPr>
        <p:txBody>
          <a:bodyPr wrap="square" rtlCol="0">
            <a:spAutoFit/>
          </a:bodyPr>
          <a:lstStyle/>
          <a:p>
            <a:r>
              <a:rPr lang="en-US" dirty="0" smtClean="0"/>
              <a:t>Credit… www.OWASP.org</a:t>
            </a:r>
            <a:endParaRPr lang="en-US" dirty="0"/>
          </a:p>
        </p:txBody>
      </p:sp>
    </p:spTree>
    <p:extLst>
      <p:ext uri="{BB962C8B-B14F-4D97-AF65-F5344CB8AC3E}">
        <p14:creationId xmlns:p14="http://schemas.microsoft.com/office/powerpoint/2010/main" val="20764713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en-US" dirty="0" err="1" smtClean="0"/>
              <a:t>DDoS</a:t>
            </a:r>
            <a:r>
              <a:rPr lang="en-US" dirty="0" smtClean="0"/>
              <a:t>  </a:t>
            </a:r>
          </a:p>
        </p:txBody>
      </p:sp>
      <p:sp>
        <p:nvSpPr>
          <p:cNvPr id="240643" name="Rectangle 3"/>
          <p:cNvSpPr>
            <a:spLocks noGrp="1" noChangeArrowheads="1"/>
          </p:cNvSpPr>
          <p:nvPr>
            <p:ph idx="1"/>
          </p:nvPr>
        </p:nvSpPr>
        <p:spPr/>
        <p:txBody>
          <a:bodyPr>
            <a:normAutofit/>
          </a:bodyPr>
          <a:lstStyle/>
          <a:p>
            <a:pPr>
              <a:buNone/>
            </a:pPr>
            <a:r>
              <a:rPr lang="en-US" dirty="0" smtClean="0"/>
              <a:t>Distributed Denial of Service – a brute force method that generally uses </a:t>
            </a:r>
            <a:r>
              <a:rPr lang="en-US" i="1" dirty="0" smtClean="0"/>
              <a:t>zombies</a:t>
            </a:r>
            <a:r>
              <a:rPr lang="en-US" dirty="0" smtClean="0"/>
              <a:t> or </a:t>
            </a:r>
            <a:r>
              <a:rPr lang="en-US" i="1" dirty="0" smtClean="0"/>
              <a:t>bots</a:t>
            </a:r>
            <a:r>
              <a:rPr lang="en-US" dirty="0" smtClean="0"/>
              <a:t> to build a </a:t>
            </a:r>
            <a:r>
              <a:rPr lang="en-US" i="1" dirty="0" err="1" smtClean="0"/>
              <a:t>botnet</a:t>
            </a:r>
            <a:r>
              <a:rPr lang="en-US" dirty="0" smtClean="0"/>
              <a:t> to overwhelm a target.</a:t>
            </a:r>
          </a:p>
          <a:p>
            <a:endParaRPr lang="en-US" dirty="0" smtClean="0"/>
          </a:p>
          <a:p>
            <a:r>
              <a:rPr lang="en-US" dirty="0" smtClean="0"/>
              <a:t>May consist of a hierarchy of Attacker, Masters and Slaves (see image)</a:t>
            </a:r>
          </a:p>
          <a:p>
            <a:endParaRPr lang="en-US" dirty="0" smtClean="0"/>
          </a:p>
        </p:txBody>
      </p:sp>
    </p:spTree>
    <p:extLst>
      <p:ext uri="{BB962C8B-B14F-4D97-AF65-F5344CB8AC3E}">
        <p14:creationId xmlns:p14="http://schemas.microsoft.com/office/powerpoint/2010/main" val="292406456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idx="4294967295"/>
          </p:nvPr>
        </p:nvSpPr>
        <p:spPr>
          <a:xfrm>
            <a:off x="0" y="155575"/>
            <a:ext cx="8229600" cy="1252538"/>
          </a:xfrm>
        </p:spPr>
        <p:txBody>
          <a:bodyPr/>
          <a:lstStyle/>
          <a:p>
            <a:pPr eaLnBrk="1" hangingPunct="1"/>
            <a:r>
              <a:rPr lang="en-US" smtClean="0"/>
              <a:t>DDoS</a:t>
            </a:r>
          </a:p>
        </p:txBody>
      </p:sp>
      <p:pic>
        <p:nvPicPr>
          <p:cNvPr id="242691" name="Picture 3" descr="ddos"/>
          <p:cNvPicPr>
            <a:picLocks noChangeAspect="1" noChangeArrowheads="1"/>
          </p:cNvPicPr>
          <p:nvPr/>
        </p:nvPicPr>
        <p:blipFill>
          <a:blip r:embed="rId2" cstate="print"/>
          <a:srcRect b="77943"/>
          <a:stretch>
            <a:fillRect/>
          </a:stretch>
        </p:blipFill>
        <p:spPr bwMode="auto">
          <a:xfrm>
            <a:off x="914400" y="1143000"/>
            <a:ext cx="7315200" cy="1219200"/>
          </a:xfrm>
          <a:prstGeom prst="rect">
            <a:avLst/>
          </a:prstGeom>
          <a:noFill/>
          <a:ln w="9525">
            <a:noFill/>
            <a:miter lim="800000"/>
            <a:headEnd/>
            <a:tailEnd/>
          </a:ln>
        </p:spPr>
      </p:pic>
      <p:pic>
        <p:nvPicPr>
          <p:cNvPr id="242695" name="Picture 3" descr="ddos"/>
          <p:cNvPicPr>
            <a:picLocks noChangeAspect="1" noChangeArrowheads="1"/>
          </p:cNvPicPr>
          <p:nvPr/>
        </p:nvPicPr>
        <p:blipFill>
          <a:blip r:embed="rId2" cstate="print"/>
          <a:srcRect b="54509"/>
          <a:stretch>
            <a:fillRect/>
          </a:stretch>
        </p:blipFill>
        <p:spPr bwMode="auto">
          <a:xfrm>
            <a:off x="914400" y="1143000"/>
            <a:ext cx="7315200" cy="2514600"/>
          </a:xfrm>
          <a:prstGeom prst="rect">
            <a:avLst/>
          </a:prstGeom>
          <a:noFill/>
          <a:ln w="9525">
            <a:noFill/>
            <a:miter lim="800000"/>
            <a:headEnd/>
            <a:tailEnd/>
          </a:ln>
        </p:spPr>
      </p:pic>
      <p:pic>
        <p:nvPicPr>
          <p:cNvPr id="242696" name="Picture 3" descr="ddos"/>
          <p:cNvPicPr>
            <a:picLocks noChangeAspect="1" noChangeArrowheads="1"/>
          </p:cNvPicPr>
          <p:nvPr/>
        </p:nvPicPr>
        <p:blipFill>
          <a:blip r:embed="rId2" cstate="print"/>
          <a:srcRect b="35210"/>
          <a:stretch>
            <a:fillRect/>
          </a:stretch>
        </p:blipFill>
        <p:spPr bwMode="auto">
          <a:xfrm>
            <a:off x="914400" y="1143000"/>
            <a:ext cx="7315200" cy="3581400"/>
          </a:xfrm>
          <a:prstGeom prst="rect">
            <a:avLst/>
          </a:prstGeom>
          <a:noFill/>
          <a:ln w="9525">
            <a:noFill/>
            <a:miter lim="800000"/>
            <a:headEnd/>
            <a:tailEnd/>
          </a:ln>
        </p:spPr>
      </p:pic>
      <p:pic>
        <p:nvPicPr>
          <p:cNvPr id="242697" name="Picture 3" descr="ddos"/>
          <p:cNvPicPr>
            <a:picLocks noChangeAspect="1" noChangeArrowheads="1"/>
          </p:cNvPicPr>
          <p:nvPr/>
        </p:nvPicPr>
        <p:blipFill>
          <a:blip r:embed="rId2" cstate="print"/>
          <a:srcRect/>
          <a:stretch>
            <a:fillRect/>
          </a:stretch>
        </p:blipFill>
        <p:spPr bwMode="auto">
          <a:xfrm>
            <a:off x="914400" y="990600"/>
            <a:ext cx="7315200" cy="5527675"/>
          </a:xfrm>
          <a:prstGeom prst="rect">
            <a:avLst/>
          </a:prstGeom>
          <a:noFill/>
          <a:ln w="9525">
            <a:noFill/>
            <a:miter lim="800000"/>
            <a:headEnd/>
            <a:tailEnd/>
          </a:ln>
        </p:spPr>
      </p:pic>
    </p:spTree>
    <p:extLst>
      <p:ext uri="{BB962C8B-B14F-4D97-AF65-F5344CB8AC3E}">
        <p14:creationId xmlns:p14="http://schemas.microsoft.com/office/powerpoint/2010/main" val="195183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6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26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26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26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Virtualization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163</a:t>
            </a:fld>
            <a:endParaRPr lang="en-US" dirty="0"/>
          </a:p>
        </p:txBody>
      </p:sp>
    </p:spTree>
    <p:extLst>
      <p:ext uri="{BB962C8B-B14F-4D97-AF65-F5344CB8AC3E}">
        <p14:creationId xmlns:p14="http://schemas.microsoft.com/office/powerpoint/2010/main" val="426847645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164</a:t>
            </a:fld>
            <a:endParaRPr lang="en-US" dirty="0"/>
          </a:p>
        </p:txBody>
      </p:sp>
      <p:pic>
        <p:nvPicPr>
          <p:cNvPr id="2050" name="Picture 2" descr="http://blogs.vmware.com/cto/files/2014/12/muse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36455"/>
            <a:ext cx="8001000" cy="29870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2.tangerine.co.th/_/rsrc/1418120737352/newsletter-all/newsletter-vol-12-14/vmwarenetworkvirtualizationplatform/22.png?height=265&amp;width=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96842"/>
            <a:ext cx="5290866"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34837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Final Thoughts</a:t>
            </a:r>
            <a:endParaRPr lang="en-US" dirty="0"/>
          </a:p>
        </p:txBody>
      </p:sp>
      <p:sp>
        <p:nvSpPr>
          <p:cNvPr id="5" name="Subtitle 4"/>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165</a:t>
            </a:fld>
            <a:endParaRPr lang="en-US" dirty="0"/>
          </a:p>
        </p:txBody>
      </p:sp>
    </p:spTree>
    <p:extLst>
      <p:ext uri="{BB962C8B-B14F-4D97-AF65-F5344CB8AC3E}">
        <p14:creationId xmlns:p14="http://schemas.microsoft.com/office/powerpoint/2010/main" val="37220008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152400" y="3505200"/>
            <a:ext cx="8991600" cy="2971800"/>
          </a:xfrm>
        </p:spPr>
        <p:txBody>
          <a:bodyPr>
            <a:normAutofit/>
          </a:bodyPr>
          <a:lstStyle/>
          <a:p>
            <a:pPr marL="0" indent="0">
              <a:buNone/>
            </a:pPr>
            <a:r>
              <a:rPr lang="en-US" sz="2000" dirty="0" smtClean="0"/>
              <a:t>PCI-DSS Example</a:t>
            </a:r>
          </a:p>
          <a:p>
            <a:r>
              <a:rPr lang="en-US" sz="2000" dirty="0" smtClean="0"/>
              <a:t>Authority: PCI-DSS is the authority document created by the PCI-SSC.</a:t>
            </a:r>
          </a:p>
          <a:p>
            <a:r>
              <a:rPr lang="en-US" sz="2000" dirty="0"/>
              <a:t>Requirement: (10.6) Review logs for all system components at least daily</a:t>
            </a:r>
            <a:r>
              <a:rPr lang="en-US" sz="2000" dirty="0" smtClean="0"/>
              <a:t>.</a:t>
            </a:r>
          </a:p>
          <a:p>
            <a:r>
              <a:rPr lang="en-US" sz="2000" dirty="0" smtClean="0"/>
              <a:t>Policy: Monitoring Policy – States logs will be reviewed at least daily.</a:t>
            </a:r>
          </a:p>
          <a:p>
            <a:r>
              <a:rPr lang="en-US" sz="2000" dirty="0" smtClean="0"/>
              <a:t>Control: Tool XYZ provides real-time monitoring for all system components.</a:t>
            </a:r>
          </a:p>
          <a:p>
            <a:r>
              <a:rPr lang="en-US" sz="2000" dirty="0" smtClean="0"/>
              <a:t>Audit: Auditor verifies </a:t>
            </a:r>
            <a:r>
              <a:rPr lang="en-US" sz="2000" dirty="0"/>
              <a:t>Tool XYZ is </a:t>
            </a:r>
            <a:r>
              <a:rPr lang="en-US" sz="2000" dirty="0" smtClean="0"/>
              <a:t>appropriately monitoring and alerting to actionable events. Audit results and evidence are stored as part of the audit.</a:t>
            </a:r>
          </a:p>
          <a:p>
            <a:endParaRPr lang="en-US" sz="2000" dirty="0" smtClean="0"/>
          </a:p>
        </p:txBody>
      </p:sp>
      <p:sp>
        <p:nvSpPr>
          <p:cNvPr id="3" name="Title 2"/>
          <p:cNvSpPr>
            <a:spLocks noGrp="1"/>
          </p:cNvSpPr>
          <p:nvPr>
            <p:ph type="title"/>
          </p:nvPr>
        </p:nvSpPr>
        <p:spPr/>
        <p:txBody>
          <a:bodyPr/>
          <a:lstStyle/>
          <a:p>
            <a:r>
              <a:rPr lang="en-US" dirty="0" smtClean="0"/>
              <a:t>From Authorities to Audits</a:t>
            </a:r>
            <a:endParaRPr lang="en-US" dirty="0"/>
          </a:p>
        </p:txBody>
      </p:sp>
      <p:sp>
        <p:nvSpPr>
          <p:cNvPr id="4" name="Slide Number Placeholder 3"/>
          <p:cNvSpPr>
            <a:spLocks noGrp="1"/>
          </p:cNvSpPr>
          <p:nvPr>
            <p:ph type="sldNum" sz="quarter" idx="10"/>
          </p:nvPr>
        </p:nvSpPr>
        <p:spPr/>
        <p:txBody>
          <a:bodyPr/>
          <a:lstStyle/>
          <a:p>
            <a:pPr>
              <a:defRPr/>
            </a:pPr>
            <a:fld id="{AABEECE8-92CF-4770-A0E5-EF923A788CBC}" type="slidenum">
              <a:rPr lang="en-US" smtClean="0"/>
              <a:pPr>
                <a:defRPr/>
              </a:pPr>
              <a:t>166</a:t>
            </a:fld>
            <a:endParaRPr lang="en-US"/>
          </a:p>
        </p:txBody>
      </p:sp>
      <p:sp>
        <p:nvSpPr>
          <p:cNvPr id="28" name="Rectangle 27"/>
          <p:cNvSpPr/>
          <p:nvPr/>
        </p:nvSpPr>
        <p:spPr>
          <a:xfrm>
            <a:off x="152400" y="1593474"/>
            <a:ext cx="1941512" cy="1683125"/>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Examples</a:t>
            </a:r>
            <a:endParaRPr lang="en-US" sz="1200" b="1" dirty="0">
              <a:solidFill>
                <a:schemeClr val="tx1"/>
              </a:solidFill>
              <a:latin typeface="Arial" pitchFamily="34" charset="0"/>
              <a:cs typeface="Arial" pitchFamily="34" charset="0"/>
            </a:endParaRPr>
          </a:p>
        </p:txBody>
      </p:sp>
      <p:sp>
        <p:nvSpPr>
          <p:cNvPr id="29" name="Rectangle 28"/>
          <p:cNvSpPr/>
          <p:nvPr/>
        </p:nvSpPr>
        <p:spPr>
          <a:xfrm>
            <a:off x="152400" y="2888876"/>
            <a:ext cx="1941512"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Authorities</a:t>
            </a:r>
          </a:p>
        </p:txBody>
      </p:sp>
      <p:sp>
        <p:nvSpPr>
          <p:cNvPr id="39" name="Rectangle 38"/>
          <p:cNvSpPr/>
          <p:nvPr/>
        </p:nvSpPr>
        <p:spPr>
          <a:xfrm>
            <a:off x="5647763" y="1593474"/>
            <a:ext cx="1828801"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a:solidFill>
                  <a:schemeClr val="tx1"/>
                </a:solidFill>
                <a:latin typeface="Arial" pitchFamily="34" charset="0"/>
                <a:cs typeface="Arial" pitchFamily="34" charset="0"/>
              </a:rPr>
              <a:t>Implementation of the </a:t>
            </a:r>
            <a:r>
              <a:rPr lang="en-US" sz="1200" b="1" dirty="0" smtClean="0">
                <a:solidFill>
                  <a:schemeClr val="tx1"/>
                </a:solidFill>
                <a:latin typeface="Arial" pitchFamily="34" charset="0"/>
                <a:cs typeface="Arial" pitchFamily="34" charset="0"/>
              </a:rPr>
              <a:t>technical</a:t>
            </a:r>
            <a:r>
              <a:rPr lang="en-US" sz="1200" b="1" dirty="0">
                <a:solidFill>
                  <a:schemeClr val="tx1"/>
                </a:solidFill>
                <a:latin typeface="Arial" pitchFamily="34" charset="0"/>
                <a:cs typeface="Arial" pitchFamily="34" charset="0"/>
              </a:rPr>
              <a:t>, physical, and administrative </a:t>
            </a:r>
            <a:r>
              <a:rPr lang="en-US" sz="1200" b="1" dirty="0" smtClean="0">
                <a:solidFill>
                  <a:schemeClr val="tx1"/>
                </a:solidFill>
                <a:latin typeface="Arial" pitchFamily="34" charset="0"/>
                <a:cs typeface="Arial" pitchFamily="34" charset="0"/>
              </a:rPr>
              <a:t>requirements found in the policy statements </a:t>
            </a:r>
            <a:endParaRPr lang="en-US" sz="1200" b="1" dirty="0">
              <a:solidFill>
                <a:schemeClr val="tx1"/>
              </a:solidFill>
              <a:latin typeface="Arial" pitchFamily="34" charset="0"/>
              <a:cs typeface="Arial" pitchFamily="34" charset="0"/>
            </a:endParaRPr>
          </a:p>
        </p:txBody>
      </p:sp>
      <p:sp>
        <p:nvSpPr>
          <p:cNvPr id="40" name="Rectangle 39"/>
          <p:cNvSpPr/>
          <p:nvPr/>
        </p:nvSpPr>
        <p:spPr>
          <a:xfrm>
            <a:off x="5638798" y="2882149"/>
            <a:ext cx="1828801"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Controls</a:t>
            </a:r>
          </a:p>
        </p:txBody>
      </p:sp>
      <p:sp>
        <p:nvSpPr>
          <p:cNvPr id="41" name="Rectangle 40"/>
          <p:cNvSpPr/>
          <p:nvPr/>
        </p:nvSpPr>
        <p:spPr>
          <a:xfrm>
            <a:off x="2249488" y="1593474"/>
            <a:ext cx="1712912" cy="1676399"/>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Technical, physical, and administrative requirements that must be in place to ensure compliance with the authorities </a:t>
            </a:r>
            <a:endParaRPr lang="en-US" sz="1200" b="1" dirty="0">
              <a:solidFill>
                <a:schemeClr val="tx1"/>
              </a:solidFill>
              <a:latin typeface="Arial" pitchFamily="34" charset="0"/>
              <a:cs typeface="Arial" pitchFamily="34" charset="0"/>
            </a:endParaRPr>
          </a:p>
        </p:txBody>
      </p:sp>
      <p:sp>
        <p:nvSpPr>
          <p:cNvPr id="42" name="Rectangle 41"/>
          <p:cNvSpPr/>
          <p:nvPr/>
        </p:nvSpPr>
        <p:spPr>
          <a:xfrm>
            <a:off x="2249488" y="2888875"/>
            <a:ext cx="1712912"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Requirements</a:t>
            </a:r>
          </a:p>
        </p:txBody>
      </p:sp>
      <p:sp>
        <p:nvSpPr>
          <p:cNvPr id="43" name="Rectangle 42"/>
          <p:cNvSpPr/>
          <p:nvPr/>
        </p:nvSpPr>
        <p:spPr>
          <a:xfrm>
            <a:off x="7628965" y="1600200"/>
            <a:ext cx="1374135"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Verification of appropriately implemented controls to comply with requirements</a:t>
            </a:r>
            <a:endParaRPr lang="en-US" sz="1200" b="1" dirty="0">
              <a:solidFill>
                <a:schemeClr val="tx1"/>
              </a:solidFill>
              <a:latin typeface="Arial" pitchFamily="34" charset="0"/>
              <a:cs typeface="Arial" pitchFamily="34" charset="0"/>
            </a:endParaRPr>
          </a:p>
        </p:txBody>
      </p:sp>
      <p:sp>
        <p:nvSpPr>
          <p:cNvPr id="44" name="Rectangle 43"/>
          <p:cNvSpPr/>
          <p:nvPr/>
        </p:nvSpPr>
        <p:spPr>
          <a:xfrm>
            <a:off x="7620000" y="2888875"/>
            <a:ext cx="1374135"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Audits</a:t>
            </a:r>
          </a:p>
        </p:txBody>
      </p:sp>
      <p:sp>
        <p:nvSpPr>
          <p:cNvPr id="47" name="Rectangle 46"/>
          <p:cNvSpPr/>
          <p:nvPr/>
        </p:nvSpPr>
        <p:spPr>
          <a:xfrm>
            <a:off x="4114800" y="1593474"/>
            <a:ext cx="1371600" cy="1669673"/>
          </a:xfrm>
          <a:prstGeom prst="rect">
            <a:avLst/>
          </a:prstGeom>
          <a:solidFill>
            <a:schemeClr val="bg1"/>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 bIns="45720" rtlCol="0" anchor="t" anchorCtr="0"/>
          <a:lstStyle/>
          <a:p>
            <a:r>
              <a:rPr lang="en-US" sz="1200" b="1" dirty="0" smtClean="0">
                <a:solidFill>
                  <a:schemeClr val="tx1"/>
                </a:solidFill>
                <a:latin typeface="Arial" pitchFamily="34" charset="0"/>
                <a:cs typeface="Arial" pitchFamily="34" charset="0"/>
              </a:rPr>
              <a:t>Statements of how a company will implement and enforce requirements</a:t>
            </a:r>
            <a:endParaRPr lang="en-US" sz="1200" b="1" dirty="0">
              <a:solidFill>
                <a:schemeClr val="tx1"/>
              </a:solidFill>
              <a:latin typeface="Arial" pitchFamily="34" charset="0"/>
              <a:cs typeface="Arial" pitchFamily="34" charset="0"/>
            </a:endParaRPr>
          </a:p>
        </p:txBody>
      </p:sp>
      <p:sp>
        <p:nvSpPr>
          <p:cNvPr id="48" name="Rectangle 47"/>
          <p:cNvSpPr/>
          <p:nvPr/>
        </p:nvSpPr>
        <p:spPr>
          <a:xfrm>
            <a:off x="4114800" y="2882149"/>
            <a:ext cx="1371600" cy="387724"/>
          </a:xfrm>
          <a:prstGeom prst="rect">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Bookman Old Style" pitchFamily="18" charset="0"/>
              </a:rPr>
              <a:t>Policies</a:t>
            </a:r>
          </a:p>
        </p:txBody>
      </p:sp>
      <p:pic>
        <p:nvPicPr>
          <p:cNvPr id="20"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316892"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64492" y="2467357"/>
            <a:ext cx="860908"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PCI</a:t>
            </a:r>
            <a:endParaRPr lang="en-US" sz="1400" dirty="0">
              <a:latin typeface="Arial Black" pitchFamily="34" charset="0"/>
            </a:endParaRPr>
          </a:p>
        </p:txBody>
      </p:sp>
      <p:pic>
        <p:nvPicPr>
          <p:cNvPr id="25"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837840"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p:cNvSpPr txBox="1"/>
          <p:nvPr/>
        </p:nvSpPr>
        <p:spPr>
          <a:xfrm>
            <a:off x="707052" y="2467357"/>
            <a:ext cx="860908"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HIPAA</a:t>
            </a:r>
            <a:endParaRPr lang="en-US" sz="1400" dirty="0">
              <a:latin typeface="Arial Black" pitchFamily="34" charset="0"/>
            </a:endParaRPr>
          </a:p>
        </p:txBody>
      </p:sp>
      <p:pic>
        <p:nvPicPr>
          <p:cNvPr id="27"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22435"/>
          <a:stretch/>
        </p:blipFill>
        <p:spPr bwMode="auto">
          <a:xfrm>
            <a:off x="1415571" y="1974474"/>
            <a:ext cx="518744" cy="631824"/>
          </a:xfrm>
          <a:prstGeom prst="rect">
            <a:avLst/>
          </a:prstGeom>
          <a:noFill/>
          <a:ln>
            <a:noFill/>
          </a:ln>
          <a:effectLst>
            <a:outerShdw blurRad="44450" dist="27940" dir="5400000" algn="ctr">
              <a:srgbClr val="000000">
                <a:alpha val="32000"/>
              </a:srgbClr>
            </a:outerShdw>
          </a:effectLst>
          <a:scene3d>
            <a:camera prst="isometricRightUp"/>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1284782" y="2467357"/>
            <a:ext cx="860910" cy="307777"/>
          </a:xfrm>
          <a:prstGeom prst="rect">
            <a:avLst/>
          </a:prstGeom>
          <a:noFill/>
          <a:scene3d>
            <a:camera prst="isometricRightUp"/>
            <a:lightRig rig="threePt" dir="t"/>
          </a:scene3d>
        </p:spPr>
        <p:txBody>
          <a:bodyPr wrap="square" rtlCol="0">
            <a:spAutoFit/>
          </a:bodyPr>
          <a:lstStyle/>
          <a:p>
            <a:pPr algn="ctr"/>
            <a:r>
              <a:rPr lang="en-US" sz="1400" dirty="0" smtClean="0">
                <a:latin typeface="Arial Black" pitchFamily="34" charset="0"/>
              </a:rPr>
              <a:t>NERC</a:t>
            </a:r>
            <a:endParaRPr lang="en-US" sz="1400" dirty="0">
              <a:latin typeface="Arial Black" pitchFamily="34" charset="0"/>
            </a:endParaRPr>
          </a:p>
        </p:txBody>
      </p:sp>
    </p:spTree>
    <p:extLst>
      <p:ext uri="{BB962C8B-B14F-4D97-AF65-F5344CB8AC3E}">
        <p14:creationId xmlns:p14="http://schemas.microsoft.com/office/powerpoint/2010/main" val="252793649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84C715B3-ECB2-4338-B7FB-51EEFF78249D}" type="slidenum">
              <a:rPr lang="en-US" smtClean="0"/>
              <a:pPr>
                <a:defRPr/>
              </a:pPr>
              <a:t>167</a:t>
            </a:fld>
            <a:endParaRPr lang="en-US" dirty="0"/>
          </a:p>
        </p:txBody>
      </p:sp>
      <p:sp>
        <p:nvSpPr>
          <p:cNvPr id="47" name="Title 46"/>
          <p:cNvSpPr>
            <a:spLocks noGrp="1"/>
          </p:cNvSpPr>
          <p:nvPr>
            <p:ph type="title"/>
          </p:nvPr>
        </p:nvSpPr>
        <p:spPr/>
        <p:txBody>
          <a:bodyPr/>
          <a:lstStyle/>
          <a:p>
            <a:r>
              <a:rPr lang="en-US" dirty="0" smtClean="0">
                <a:ea typeface="ＭＳ Ｐゴシック" pitchFamily="34" charset="-128"/>
              </a:rPr>
              <a:t>Effectively Managed IT Controls</a:t>
            </a:r>
            <a:endParaRPr lang="en-US" dirty="0">
              <a:ea typeface="ＭＳ Ｐゴシック" pitchFamily="34" charset="-128"/>
            </a:endParaRPr>
          </a:p>
        </p:txBody>
      </p:sp>
      <p:sp>
        <p:nvSpPr>
          <p:cNvPr id="3" name="Pentagon 2"/>
          <p:cNvSpPr/>
          <p:nvPr/>
        </p:nvSpPr>
        <p:spPr>
          <a:xfrm>
            <a:off x="2694480" y="3311448"/>
            <a:ext cx="6384471" cy="3067050"/>
          </a:xfrm>
          <a:prstGeom prst="homePlate">
            <a:avLst>
              <a:gd name="adj" fmla="val 28624"/>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 name="Chevron 3"/>
          <p:cNvSpPr/>
          <p:nvPr/>
        </p:nvSpPr>
        <p:spPr>
          <a:xfrm>
            <a:off x="7576723" y="3499227"/>
            <a:ext cx="1251857" cy="2691493"/>
          </a:xfrm>
          <a:prstGeom prst="chevron">
            <a:avLst>
              <a:gd name="adj" fmla="val 60966"/>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solidFill>
                <a:schemeClr val="tx1"/>
              </a:solidFill>
            </a:endParaRPr>
          </a:p>
        </p:txBody>
      </p:sp>
      <p:sp>
        <p:nvSpPr>
          <p:cNvPr id="20" name="Chevron 19"/>
          <p:cNvSpPr/>
          <p:nvPr/>
        </p:nvSpPr>
        <p:spPr>
          <a:xfrm>
            <a:off x="6637830"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Service</a:t>
            </a:r>
            <a:endParaRPr lang="en-US" dirty="0">
              <a:solidFill>
                <a:schemeClr val="bg1"/>
              </a:solidFill>
            </a:endParaRPr>
          </a:p>
        </p:txBody>
      </p:sp>
      <p:sp>
        <p:nvSpPr>
          <p:cNvPr id="33" name="Chevron 32"/>
          <p:cNvSpPr/>
          <p:nvPr/>
        </p:nvSpPr>
        <p:spPr>
          <a:xfrm>
            <a:off x="571458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Marketing </a:t>
            </a:r>
          </a:p>
          <a:p>
            <a:pPr algn="ctr"/>
            <a:r>
              <a:rPr lang="en-US" dirty="0" smtClean="0">
                <a:solidFill>
                  <a:schemeClr val="bg1"/>
                </a:solidFill>
              </a:rPr>
              <a:t>and Sales</a:t>
            </a:r>
            <a:endParaRPr lang="en-US" dirty="0">
              <a:solidFill>
                <a:schemeClr val="bg1"/>
              </a:solidFill>
            </a:endParaRPr>
          </a:p>
        </p:txBody>
      </p:sp>
      <p:sp>
        <p:nvSpPr>
          <p:cNvPr id="34" name="Chevron 33"/>
          <p:cNvSpPr/>
          <p:nvPr/>
        </p:nvSpPr>
        <p:spPr>
          <a:xfrm>
            <a:off x="479134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Outbound Logistics</a:t>
            </a:r>
            <a:endParaRPr lang="en-US" dirty="0">
              <a:solidFill>
                <a:schemeClr val="bg1"/>
              </a:solidFill>
            </a:endParaRPr>
          </a:p>
        </p:txBody>
      </p:sp>
      <p:sp>
        <p:nvSpPr>
          <p:cNvPr id="35" name="Chevron 34"/>
          <p:cNvSpPr/>
          <p:nvPr/>
        </p:nvSpPr>
        <p:spPr>
          <a:xfrm>
            <a:off x="3868096"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Operations</a:t>
            </a:r>
            <a:endParaRPr lang="en-US" dirty="0">
              <a:solidFill>
                <a:schemeClr val="bg1"/>
              </a:solidFill>
            </a:endParaRPr>
          </a:p>
        </p:txBody>
      </p:sp>
      <p:sp>
        <p:nvSpPr>
          <p:cNvPr id="36" name="Chevron 35"/>
          <p:cNvSpPr/>
          <p:nvPr/>
        </p:nvSpPr>
        <p:spPr>
          <a:xfrm>
            <a:off x="2944851" y="3499227"/>
            <a:ext cx="1189264" cy="1314450"/>
          </a:xfrm>
          <a:prstGeom prst="chevron">
            <a:avLst>
              <a:gd name="adj" fmla="val 32184"/>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vert="vert270" rIns="0" rtlCol="0" anchor="ctr"/>
          <a:lstStyle/>
          <a:p>
            <a:pPr algn="ctr"/>
            <a:r>
              <a:rPr lang="en-US" dirty="0" smtClean="0">
                <a:solidFill>
                  <a:schemeClr val="bg1"/>
                </a:solidFill>
              </a:rPr>
              <a:t>Inbound Logistics</a:t>
            </a:r>
            <a:endParaRPr lang="en-US" dirty="0">
              <a:solidFill>
                <a:schemeClr val="bg1"/>
              </a:solidFill>
            </a:endParaRPr>
          </a:p>
        </p:txBody>
      </p:sp>
      <p:sp>
        <p:nvSpPr>
          <p:cNvPr id="37" name="Rectangle 36"/>
          <p:cNvSpPr/>
          <p:nvPr/>
        </p:nvSpPr>
        <p:spPr>
          <a:xfrm>
            <a:off x="2944851" y="5001455"/>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Firm Infrastructure</a:t>
            </a:r>
            <a:endParaRPr lang="en-US" dirty="0"/>
          </a:p>
        </p:txBody>
      </p:sp>
      <p:sp>
        <p:nvSpPr>
          <p:cNvPr id="38" name="Rectangle 37"/>
          <p:cNvSpPr/>
          <p:nvPr/>
        </p:nvSpPr>
        <p:spPr>
          <a:xfrm>
            <a:off x="2944851" y="5314419"/>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HR Management </a:t>
            </a:r>
            <a:endParaRPr lang="en-US" dirty="0"/>
          </a:p>
        </p:txBody>
      </p:sp>
      <p:sp>
        <p:nvSpPr>
          <p:cNvPr id="39" name="Rectangle 38"/>
          <p:cNvSpPr/>
          <p:nvPr/>
        </p:nvSpPr>
        <p:spPr>
          <a:xfrm>
            <a:off x="2944851" y="5627384"/>
            <a:ext cx="4506685"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Procurement</a:t>
            </a:r>
            <a:endParaRPr lang="en-US" dirty="0"/>
          </a:p>
        </p:txBody>
      </p:sp>
      <p:sp>
        <p:nvSpPr>
          <p:cNvPr id="40" name="Rectangle 39"/>
          <p:cNvSpPr/>
          <p:nvPr/>
        </p:nvSpPr>
        <p:spPr>
          <a:xfrm>
            <a:off x="2944851" y="5940348"/>
            <a:ext cx="4506686" cy="250371"/>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Technology Development</a:t>
            </a:r>
            <a:endParaRPr lang="en-US" dirty="0"/>
          </a:p>
        </p:txBody>
      </p:sp>
      <p:sp>
        <p:nvSpPr>
          <p:cNvPr id="42" name="TextBox 41"/>
          <p:cNvSpPr txBox="1"/>
          <p:nvPr/>
        </p:nvSpPr>
        <p:spPr>
          <a:xfrm rot="17902891">
            <a:off x="7517525" y="5342465"/>
            <a:ext cx="1388696" cy="312964"/>
          </a:xfrm>
          <a:prstGeom prst="rect">
            <a:avLst/>
          </a:prstGeom>
          <a:noFill/>
          <a:effectLst>
            <a:glow rad="228600">
              <a:schemeClr val="accent2">
                <a:satMod val="175000"/>
                <a:alpha val="40000"/>
              </a:schemeClr>
            </a:glow>
          </a:effectLst>
        </p:spPr>
        <p:txBody>
          <a:bodyPr wrap="square" rtlCol="0">
            <a:spAutoFit/>
          </a:bodyPr>
          <a:lstStyle/>
          <a:p>
            <a:pPr algn="ctr"/>
            <a:r>
              <a:rPr lang="en-US" dirty="0" smtClean="0">
                <a:solidFill>
                  <a:schemeClr val="bg1"/>
                </a:solidFill>
              </a:rPr>
              <a:t>Margin</a:t>
            </a:r>
            <a:endParaRPr lang="en-US" dirty="0">
              <a:solidFill>
                <a:schemeClr val="bg1"/>
              </a:solidFill>
            </a:endParaRPr>
          </a:p>
        </p:txBody>
      </p:sp>
      <p:sp>
        <p:nvSpPr>
          <p:cNvPr id="45" name="Round Same Side Corner Rectangle 44"/>
          <p:cNvSpPr/>
          <p:nvPr/>
        </p:nvSpPr>
        <p:spPr>
          <a:xfrm>
            <a:off x="2944851" y="2873298"/>
            <a:ext cx="169000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a:t>
            </a:r>
            <a:endParaRPr lang="en-US" dirty="0"/>
          </a:p>
        </p:txBody>
      </p:sp>
      <p:sp>
        <p:nvSpPr>
          <p:cNvPr id="46" name="Round Same Side Corner Rectangle 45"/>
          <p:cNvSpPr/>
          <p:nvPr/>
        </p:nvSpPr>
        <p:spPr>
          <a:xfrm>
            <a:off x="4791341" y="2873298"/>
            <a:ext cx="2660197" cy="375557"/>
          </a:xfrm>
          <a:prstGeom prst="round2SameRect">
            <a:avLst>
              <a:gd name="adj1" fmla="val 30621"/>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Market Relationships</a:t>
            </a:r>
            <a:endParaRPr lang="en-US" dirty="0"/>
          </a:p>
        </p:txBody>
      </p:sp>
      <p:sp>
        <p:nvSpPr>
          <p:cNvPr id="50" name="Rectangle 49"/>
          <p:cNvSpPr/>
          <p:nvPr/>
        </p:nvSpPr>
        <p:spPr>
          <a:xfrm>
            <a:off x="103680" y="3331510"/>
            <a:ext cx="2514600" cy="3046988"/>
          </a:xfrm>
          <a:prstGeom prst="rect">
            <a:avLst/>
          </a:prstGeom>
          <a:solidFill>
            <a:schemeClr val="bg1">
              <a:lumMod val="95000"/>
            </a:schemeClr>
          </a:solidFill>
          <a:ln>
            <a:solidFill>
              <a:schemeClr val="bg1">
                <a:lumMod val="75000"/>
              </a:schemeClr>
            </a:solidFill>
          </a:ln>
        </p:spPr>
        <p:txBody>
          <a:bodyPr wrap="square">
            <a:spAutoFit/>
          </a:bodyPr>
          <a:lstStyle/>
          <a:p>
            <a:r>
              <a:rPr lang="en-US" sz="1600" b="1" dirty="0" smtClean="0"/>
              <a:t>IT Controls:</a:t>
            </a:r>
          </a:p>
          <a:p>
            <a:endParaRPr lang="en-US" sz="1600" dirty="0"/>
          </a:p>
          <a:p>
            <a:r>
              <a:rPr lang="en-US" sz="1600" dirty="0" smtClean="0"/>
              <a:t>Detective, protective and reactive measures in place to protect the confidentiality, integrity, and availability of business information </a:t>
            </a:r>
            <a:r>
              <a:rPr lang="en-US" sz="1600" u="sng" dirty="0" smtClean="0"/>
              <a:t>and</a:t>
            </a:r>
            <a:r>
              <a:rPr lang="en-US" sz="1600" dirty="0" smtClean="0"/>
              <a:t> ensure appropriate management of the IT function to meet business objectives. </a:t>
            </a:r>
            <a:endParaRPr lang="en-US" sz="1600" dirty="0"/>
          </a:p>
        </p:txBody>
      </p:sp>
      <p:sp>
        <p:nvSpPr>
          <p:cNvPr id="56" name="Title 46"/>
          <p:cNvSpPr txBox="1">
            <a:spLocks/>
          </p:cNvSpPr>
          <p:nvPr/>
        </p:nvSpPr>
        <p:spPr bwMode="auto">
          <a:xfrm>
            <a:off x="76200" y="1371600"/>
            <a:ext cx="9067800" cy="1447800"/>
          </a:xfrm>
          <a:prstGeom prst="rect">
            <a:avLst/>
          </a:prstGeom>
          <a:gradFill flip="none" rotWithShape="1">
            <a:gsLst>
              <a:gs pos="0">
                <a:schemeClr val="bg1">
                  <a:alpha val="0"/>
                </a:schemeClr>
              </a:gs>
              <a:gs pos="45000">
                <a:schemeClr val="bg1">
                  <a:alpha val="83000"/>
                </a:schemeClr>
              </a:gs>
              <a:gs pos="100000">
                <a:schemeClr val="bg1"/>
              </a:gs>
            </a:gsLst>
            <a:lin ang="0" scaled="1"/>
            <a:tileRect/>
          </a:gradFill>
          <a:ln w="9525">
            <a:noFill/>
            <a:miter lim="800000"/>
            <a:headEnd/>
            <a:tailEnd/>
          </a:ln>
        </p:spPr>
        <p:txBody>
          <a:bodyPr vert="horz" wrap="square" lIns="182880" tIns="45720" rIns="91440" bIns="45720" numCol="1" anchor="ctr" anchorCtr="0" compatLnSpc="1">
            <a:prstTxWarp prst="textNoShape">
              <a:avLst/>
            </a:prstTxWarp>
          </a:bodyPr>
          <a:lstStyle>
            <a:lvl1pPr algn="l" rtl="0" eaLnBrk="0" fontAlgn="base" hangingPunct="0">
              <a:spcBef>
                <a:spcPct val="0"/>
              </a:spcBef>
              <a:spcAft>
                <a:spcPct val="0"/>
              </a:spcAft>
              <a:defRPr lang="en-US" sz="3600" b="1" kern="1200" baseline="0" dirty="0">
                <a:solidFill>
                  <a:schemeClr val="tx2">
                    <a:lumMod val="75000"/>
                  </a:schemeClr>
                </a:solidFill>
                <a:latin typeface="Arial" pitchFamily="34" charset="0"/>
                <a:ea typeface="+mj-ea"/>
                <a:cs typeface="Arial" pitchFamily="34" charset="0"/>
              </a:defRPr>
            </a:lvl1pPr>
            <a:lvl2pPr algn="l" rtl="0" eaLnBrk="0" fontAlgn="base" hangingPunct="0">
              <a:spcBef>
                <a:spcPct val="0"/>
              </a:spcBef>
              <a:spcAft>
                <a:spcPct val="0"/>
              </a:spcAft>
              <a:defRPr sz="4400" b="1">
                <a:solidFill>
                  <a:schemeClr val="tx1"/>
                </a:solidFill>
                <a:latin typeface="Calibri" pitchFamily="34" charset="0"/>
              </a:defRPr>
            </a:lvl2pPr>
            <a:lvl3pPr algn="l" rtl="0" eaLnBrk="0" fontAlgn="base" hangingPunct="0">
              <a:spcBef>
                <a:spcPct val="0"/>
              </a:spcBef>
              <a:spcAft>
                <a:spcPct val="0"/>
              </a:spcAft>
              <a:defRPr sz="4400" b="1">
                <a:solidFill>
                  <a:schemeClr val="tx1"/>
                </a:solidFill>
                <a:latin typeface="Calibri" pitchFamily="34" charset="0"/>
              </a:defRPr>
            </a:lvl3pPr>
            <a:lvl4pPr algn="l" rtl="0" eaLnBrk="0" fontAlgn="base" hangingPunct="0">
              <a:spcBef>
                <a:spcPct val="0"/>
              </a:spcBef>
              <a:spcAft>
                <a:spcPct val="0"/>
              </a:spcAft>
              <a:defRPr sz="4400" b="1">
                <a:solidFill>
                  <a:schemeClr val="tx1"/>
                </a:solidFill>
                <a:latin typeface="Calibri" pitchFamily="34" charset="0"/>
              </a:defRPr>
            </a:lvl4pPr>
            <a:lvl5pPr algn="l" rtl="0" eaLnBrk="0" fontAlgn="base" hangingPunct="0">
              <a:spcBef>
                <a:spcPct val="0"/>
              </a:spcBef>
              <a:spcAft>
                <a:spcPct val="0"/>
              </a:spcAft>
              <a:defRPr sz="4400" b="1">
                <a:solidFill>
                  <a:schemeClr val="tx1"/>
                </a:solidFill>
                <a:latin typeface="Calibri" pitchFamily="34" charset="0"/>
              </a:defRPr>
            </a:lvl5pPr>
            <a:lvl6pPr marL="457200" algn="l" rtl="0" fontAlgn="base">
              <a:spcBef>
                <a:spcPct val="0"/>
              </a:spcBef>
              <a:spcAft>
                <a:spcPct val="0"/>
              </a:spcAft>
              <a:defRPr sz="4400" b="1">
                <a:solidFill>
                  <a:schemeClr val="tx2"/>
                </a:solidFill>
                <a:latin typeface="Calibri" pitchFamily="34" charset="0"/>
              </a:defRPr>
            </a:lvl6pPr>
            <a:lvl7pPr marL="914400" algn="l" rtl="0" fontAlgn="base">
              <a:spcBef>
                <a:spcPct val="0"/>
              </a:spcBef>
              <a:spcAft>
                <a:spcPct val="0"/>
              </a:spcAft>
              <a:defRPr sz="4400" b="1">
                <a:solidFill>
                  <a:schemeClr val="tx2"/>
                </a:solidFill>
                <a:latin typeface="Calibri" pitchFamily="34" charset="0"/>
              </a:defRPr>
            </a:lvl7pPr>
            <a:lvl8pPr marL="1371600" algn="l" rtl="0" fontAlgn="base">
              <a:spcBef>
                <a:spcPct val="0"/>
              </a:spcBef>
              <a:spcAft>
                <a:spcPct val="0"/>
              </a:spcAft>
              <a:defRPr sz="4400" b="1">
                <a:solidFill>
                  <a:schemeClr val="tx2"/>
                </a:solidFill>
                <a:latin typeface="Calibri" pitchFamily="34" charset="0"/>
              </a:defRPr>
            </a:lvl8pPr>
            <a:lvl9pPr marL="1828800" algn="l" rtl="0" fontAlgn="base">
              <a:spcBef>
                <a:spcPct val="0"/>
              </a:spcBef>
              <a:spcAft>
                <a:spcPct val="0"/>
              </a:spcAft>
              <a:defRPr sz="4400" b="1">
                <a:solidFill>
                  <a:schemeClr val="tx2"/>
                </a:solidFill>
                <a:latin typeface="Calibri" pitchFamily="34" charset="0"/>
              </a:defRPr>
            </a:lvl9pPr>
          </a:lstStyle>
          <a:p>
            <a:pPr marL="457200" indent="-457200">
              <a:buFont typeface="+mj-lt"/>
              <a:buAutoNum type="arabicPeriod"/>
            </a:pPr>
            <a:r>
              <a:rPr lang="en-US" sz="2400" dirty="0" smtClean="0">
                <a:ea typeface="ＭＳ Ｐゴシック" pitchFamily="34" charset="-128"/>
              </a:rPr>
              <a:t>Technology can affect every part of the business. </a:t>
            </a:r>
          </a:p>
          <a:p>
            <a:pPr marL="457200" indent="-457200">
              <a:buFont typeface="+mj-lt"/>
              <a:buAutoNum type="arabicPeriod"/>
            </a:pPr>
            <a:r>
              <a:rPr lang="en-US" sz="2400" dirty="0" smtClean="0">
                <a:ea typeface="ＭＳ Ｐゴシック" pitchFamily="34" charset="-128"/>
              </a:rPr>
              <a:t>At its best, technology is a competitive advantage.</a:t>
            </a:r>
          </a:p>
          <a:p>
            <a:pPr marL="457200" indent="-457200">
              <a:buFont typeface="+mj-lt"/>
              <a:buAutoNum type="arabicPeriod"/>
            </a:pPr>
            <a:r>
              <a:rPr lang="en-US" sz="2400" dirty="0" smtClean="0">
                <a:ea typeface="ＭＳ Ｐゴシック" pitchFamily="34" charset="-128"/>
              </a:rPr>
              <a:t>At its worst, technology is </a:t>
            </a:r>
            <a:r>
              <a:rPr lang="en-US" sz="2400" i="1" dirty="0" smtClean="0">
                <a:ea typeface="ＭＳ Ｐゴシック" pitchFamily="34" charset="-128"/>
              </a:rPr>
              <a:t>your competitor’s</a:t>
            </a:r>
            <a:r>
              <a:rPr lang="en-US" sz="2400" dirty="0" smtClean="0">
                <a:ea typeface="ＭＳ Ｐゴシック" pitchFamily="34" charset="-128"/>
              </a:rPr>
              <a:t> advantage.</a:t>
            </a:r>
            <a:endParaRPr lang="en-US" sz="2400" dirty="0"/>
          </a:p>
        </p:txBody>
      </p:sp>
    </p:spTree>
    <p:extLst>
      <p:ext uri="{BB962C8B-B14F-4D97-AF65-F5344CB8AC3E}">
        <p14:creationId xmlns:p14="http://schemas.microsoft.com/office/powerpoint/2010/main" val="313744682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168</a:t>
            </a:fld>
            <a:endParaRPr lang="en-US" dirty="0"/>
          </a:p>
        </p:txBody>
      </p:sp>
      <p:sp>
        <p:nvSpPr>
          <p:cNvPr id="3" name="Text Placeholder 2"/>
          <p:cNvSpPr>
            <a:spLocks noGrp="1"/>
          </p:cNvSpPr>
          <p:nvPr>
            <p:ph type="body" idx="11"/>
          </p:nvPr>
        </p:nvSpPr>
        <p:spPr/>
        <p:txBody>
          <a:bodyPr/>
          <a:lstStyle/>
          <a:p>
            <a:r>
              <a:rPr lang="en-US" dirty="0" smtClean="0"/>
              <a:t>Chris Davis</a:t>
            </a:r>
            <a:endParaRPr lang="en-US" dirty="0"/>
          </a:p>
        </p:txBody>
      </p:sp>
      <p:sp>
        <p:nvSpPr>
          <p:cNvPr id="4" name="Text Placeholder 3"/>
          <p:cNvSpPr>
            <a:spLocks noGrp="1"/>
          </p:cNvSpPr>
          <p:nvPr>
            <p:ph type="body" sz="quarter" idx="12"/>
          </p:nvPr>
        </p:nvSpPr>
        <p:spPr/>
        <p:txBody>
          <a:bodyPr/>
          <a:lstStyle/>
          <a:p>
            <a:r>
              <a:rPr lang="en-US" dirty="0" smtClean="0"/>
              <a:t>Course Materials</a:t>
            </a:r>
            <a:endParaRPr lang="en-US" dirty="0"/>
          </a:p>
        </p:txBody>
      </p:sp>
      <p:sp>
        <p:nvSpPr>
          <p:cNvPr id="5" name="Text Placeholder 4"/>
          <p:cNvSpPr>
            <a:spLocks noGrp="1"/>
          </p:cNvSpPr>
          <p:nvPr>
            <p:ph type="body" idx="1"/>
          </p:nvPr>
        </p:nvSpPr>
        <p:spPr/>
        <p:txBody>
          <a:bodyPr/>
          <a:lstStyle/>
          <a:p>
            <a:r>
              <a:rPr lang="en-US" dirty="0"/>
              <a:t>UTD Email: </a:t>
            </a:r>
            <a:r>
              <a:rPr lang="en-US" dirty="0">
                <a:hlinkClick r:id="rId2"/>
              </a:rPr>
              <a:t>cmd140430@utdallas.edu</a:t>
            </a:r>
            <a:endParaRPr lang="en-US" dirty="0"/>
          </a:p>
          <a:p>
            <a:r>
              <a:rPr lang="en-US" dirty="0"/>
              <a:t>Google Voice: 214-771-8122</a:t>
            </a:r>
          </a:p>
          <a:p>
            <a:endParaRPr lang="en-US" dirty="0"/>
          </a:p>
        </p:txBody>
      </p:sp>
      <p:sp>
        <p:nvSpPr>
          <p:cNvPr id="6" name="Text Placeholder 5"/>
          <p:cNvSpPr>
            <a:spLocks noGrp="1"/>
          </p:cNvSpPr>
          <p:nvPr>
            <p:ph type="body" sz="quarter" idx="3"/>
          </p:nvPr>
        </p:nvSpPr>
        <p:spPr/>
        <p:txBody>
          <a:bodyPr/>
          <a:lstStyle/>
          <a:p>
            <a:r>
              <a:rPr lang="en-US" dirty="0">
                <a:hlinkClick r:id="rId3"/>
              </a:rPr>
              <a:t>https://</a:t>
            </a:r>
            <a:r>
              <a:rPr lang="en-US" dirty="0" smtClean="0">
                <a:hlinkClick r:id="rId3"/>
              </a:rPr>
              <a:t>elearning.utdallas.edu</a:t>
            </a:r>
            <a:r>
              <a:rPr lang="en-US" dirty="0" smtClean="0"/>
              <a:t> </a:t>
            </a:r>
            <a:endParaRPr lang="en-US" dirty="0"/>
          </a:p>
        </p:txBody>
      </p:sp>
    </p:spTree>
    <p:extLst>
      <p:ext uri="{BB962C8B-B14F-4D97-AF65-F5344CB8AC3E}">
        <p14:creationId xmlns:p14="http://schemas.microsoft.com/office/powerpoint/2010/main" val="71589559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Additional Materials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99328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17</a:t>
            </a:fld>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16" y="1371600"/>
            <a:ext cx="8889014" cy="3787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263997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170</a:t>
            </a:fld>
            <a:endParaRPr lang="en-US" dirty="0"/>
          </a:p>
        </p:txBody>
      </p:sp>
      <p:sp>
        <p:nvSpPr>
          <p:cNvPr id="5" name="Title 4"/>
          <p:cNvSpPr>
            <a:spLocks noGrp="1"/>
          </p:cNvSpPr>
          <p:nvPr>
            <p:ph type="title"/>
          </p:nvPr>
        </p:nvSpPr>
        <p:spPr/>
        <p:txBody>
          <a:bodyPr/>
          <a:lstStyle/>
          <a:p>
            <a:r>
              <a:rPr lang="en-US" dirty="0"/>
              <a:t>Today's Materials</a:t>
            </a:r>
          </a:p>
        </p:txBody>
      </p:sp>
      <p:sp>
        <p:nvSpPr>
          <p:cNvPr id="3" name="Text Placeholder 4"/>
          <p:cNvSpPr txBox="1">
            <a:spLocks/>
          </p:cNvSpPr>
          <p:nvPr/>
        </p:nvSpPr>
        <p:spPr bwMode="auto">
          <a:xfrm>
            <a:off x="380999" y="2614613"/>
            <a:ext cx="4419601" cy="15001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marL="274320" indent="0" algn="l" rtl="0" eaLnBrk="1" fontAlgn="base" hangingPunct="1">
              <a:lnSpc>
                <a:spcPct val="80000"/>
              </a:lnSpc>
              <a:spcBef>
                <a:spcPct val="20000"/>
              </a:spcBef>
              <a:spcAft>
                <a:spcPct val="0"/>
              </a:spcAft>
              <a:buFont typeface="Wingdings" pitchFamily="2" charset="2"/>
              <a:buNone/>
              <a:defRPr sz="2800" b="0" kern="1200" baseline="0">
                <a:solidFill>
                  <a:schemeClr val="bg1"/>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Calibri"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Wingdings" pitchFamily="2" charset="2"/>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Calibri"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chemeClr val="tx1"/>
                </a:solidFill>
              </a:rPr>
              <a:t>Harris, Shon (2012-11-08). </a:t>
            </a:r>
          </a:p>
          <a:p>
            <a:r>
              <a:rPr lang="en-US" sz="2400" dirty="0" smtClean="0">
                <a:solidFill>
                  <a:schemeClr val="tx1"/>
                </a:solidFill>
              </a:rPr>
              <a:t>CISSP All-in-One Exam Guide, 6th Edition. </a:t>
            </a:r>
          </a:p>
          <a:p>
            <a:r>
              <a:rPr lang="en-US" sz="2400" dirty="0" smtClean="0">
                <a:solidFill>
                  <a:schemeClr val="tx1"/>
                </a:solidFill>
              </a:rPr>
              <a:t>McGraw-Hill Education. </a:t>
            </a:r>
            <a:endParaRPr lang="en-US" sz="2400" dirty="0">
              <a:solidFill>
                <a:schemeClr val="tx1"/>
              </a:solidFill>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2350435"/>
            <a:ext cx="2958625" cy="3745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4456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18</a:t>
            </a:fld>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0" y="762000"/>
            <a:ext cx="904686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46105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19</a:t>
            </a:fld>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75" y="304800"/>
            <a:ext cx="891612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76" y="4495800"/>
            <a:ext cx="8671224"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19886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a:t>
            </a:fld>
            <a:endParaRPr lang="en-US" dirty="0"/>
          </a:p>
        </p:txBody>
      </p:sp>
      <p:sp>
        <p:nvSpPr>
          <p:cNvPr id="3" name="Title 2"/>
          <p:cNvSpPr>
            <a:spLocks noGrp="1"/>
          </p:cNvSpPr>
          <p:nvPr>
            <p:ph type="title"/>
          </p:nvPr>
        </p:nvSpPr>
        <p:spPr/>
        <p:txBody>
          <a:bodyPr/>
          <a:lstStyle/>
          <a:p>
            <a:r>
              <a:rPr lang="en-US" smtClean="0"/>
              <a:t>Housekeeping</a:t>
            </a:r>
            <a:endParaRPr lang="en-US" dirty="0"/>
          </a:p>
        </p:txBody>
      </p:sp>
      <p:sp>
        <p:nvSpPr>
          <p:cNvPr id="4" name="Content Placeholder 3"/>
          <p:cNvSpPr>
            <a:spLocks noGrp="1"/>
          </p:cNvSpPr>
          <p:nvPr>
            <p:ph idx="1"/>
          </p:nvPr>
        </p:nvSpPr>
        <p:spPr/>
        <p:txBody>
          <a:bodyPr>
            <a:normAutofit/>
          </a:bodyPr>
          <a:lstStyle/>
          <a:p>
            <a:r>
              <a:rPr lang="en-US" dirty="0" smtClean="0"/>
              <a:t>Class Website: </a:t>
            </a:r>
            <a:r>
              <a:rPr lang="en-US" dirty="0">
                <a:hlinkClick r:id="rId3"/>
              </a:rPr>
              <a:t>https://</a:t>
            </a:r>
            <a:r>
              <a:rPr lang="en-US" dirty="0" smtClean="0">
                <a:hlinkClick r:id="rId3"/>
              </a:rPr>
              <a:t>elearning.utdallas.edu</a:t>
            </a:r>
            <a:r>
              <a:rPr lang="en-US" dirty="0" smtClean="0"/>
              <a:t> </a:t>
            </a:r>
          </a:p>
          <a:p>
            <a:r>
              <a:rPr lang="en-US" dirty="0" smtClean="0"/>
              <a:t>Dropbox: </a:t>
            </a:r>
            <a:r>
              <a:rPr lang="en-US" dirty="0" smtClean="0">
                <a:hlinkClick r:id="rId4"/>
              </a:rPr>
              <a:t>https://goo.gl/9AFyoE</a:t>
            </a:r>
            <a:r>
              <a:rPr lang="en-US" dirty="0" smtClean="0"/>
              <a:t>  </a:t>
            </a:r>
          </a:p>
          <a:p>
            <a:r>
              <a:rPr lang="en-US" dirty="0" smtClean="0"/>
              <a:t>UTD </a:t>
            </a:r>
            <a:r>
              <a:rPr lang="en-US" dirty="0"/>
              <a:t>Email: </a:t>
            </a:r>
            <a:r>
              <a:rPr lang="en-US" dirty="0" smtClean="0">
                <a:hlinkClick r:id="rId5"/>
              </a:rPr>
              <a:t>cmd140430@utdallas.edu</a:t>
            </a:r>
            <a:endParaRPr lang="en-US" dirty="0" smtClean="0"/>
          </a:p>
          <a:p>
            <a:r>
              <a:rPr lang="en-US" dirty="0" smtClean="0"/>
              <a:t>Gmail: </a:t>
            </a:r>
            <a:r>
              <a:rPr lang="en-US" dirty="0" smtClean="0">
                <a:hlinkClick r:id="rId6"/>
              </a:rPr>
              <a:t>davischr2@gmail.com</a:t>
            </a:r>
            <a:r>
              <a:rPr lang="en-US" dirty="0" smtClean="0"/>
              <a:t> </a:t>
            </a:r>
            <a:endParaRPr lang="en-US" dirty="0"/>
          </a:p>
          <a:p>
            <a:r>
              <a:rPr lang="en-US" dirty="0" smtClean="0"/>
              <a:t>Google Voice: 214-771-8122 (Text &amp; Emergencies)</a:t>
            </a:r>
          </a:p>
          <a:p>
            <a:r>
              <a:rPr lang="en-US" dirty="0" smtClean="0"/>
              <a:t>LinkedIn: </a:t>
            </a:r>
            <a:r>
              <a:rPr lang="en-US" dirty="0" smtClean="0">
                <a:hlinkClick r:id="rId7"/>
              </a:rPr>
              <a:t>www.LinkedIn.com/in/ChristopherDavis</a:t>
            </a:r>
            <a:r>
              <a:rPr lang="en-US" dirty="0" smtClean="0"/>
              <a:t> </a:t>
            </a:r>
          </a:p>
          <a:p>
            <a:r>
              <a:rPr lang="en-US" dirty="0" smtClean="0"/>
              <a:t>Blog: </a:t>
            </a:r>
            <a:r>
              <a:rPr lang="en-US" dirty="0" smtClean="0">
                <a:hlinkClick r:id="rId8"/>
              </a:rPr>
              <a:t>www.cloudauditcontrols.com</a:t>
            </a:r>
            <a:r>
              <a:rPr lang="en-US" dirty="0" smtClean="0"/>
              <a:t> </a:t>
            </a:r>
          </a:p>
          <a:p>
            <a:r>
              <a:rPr lang="en-US" dirty="0" smtClean="0"/>
              <a:t>Class: Monday </a:t>
            </a:r>
            <a:r>
              <a:rPr lang="en-US" dirty="0"/>
              <a:t> 7:00pm-9:45pm  JSOM 12.210</a:t>
            </a:r>
            <a:endParaRPr lang="en-US" dirty="0" smtClean="0"/>
          </a:p>
        </p:txBody>
      </p:sp>
      <p:sp>
        <p:nvSpPr>
          <p:cNvPr id="5" name="Text Placeholder 4"/>
          <p:cNvSpPr>
            <a:spLocks noGrp="1"/>
          </p:cNvSpPr>
          <p:nvPr>
            <p:ph type="body" idx="11"/>
          </p:nvPr>
        </p:nvSpPr>
        <p:spPr/>
        <p:txBody>
          <a:bodyPr/>
          <a:lstStyle/>
          <a:p>
            <a:r>
              <a:rPr lang="en-US" dirty="0" smtClean="0"/>
              <a:t>Any Questions? Please do not hesitate to email. Or text.</a:t>
            </a:r>
            <a:endParaRPr lang="en-US" dirty="0"/>
          </a:p>
        </p:txBody>
      </p:sp>
      <p:sp>
        <p:nvSpPr>
          <p:cNvPr id="6" name="Rounded Rectangle 5"/>
          <p:cNvSpPr/>
          <p:nvPr/>
        </p:nvSpPr>
        <p:spPr>
          <a:xfrm>
            <a:off x="505407" y="2181807"/>
            <a:ext cx="5514393" cy="586740"/>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964472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ctrTitle"/>
          </p:nvPr>
        </p:nvSpPr>
        <p:spPr/>
        <p:txBody>
          <a:bodyPr/>
          <a:lstStyle/>
          <a:p>
            <a:pPr eaLnBrk="1" hangingPunct="1"/>
            <a:r>
              <a:rPr lang="en-US" dirty="0" smtClean="0"/>
              <a:t>Let’s Get Started.</a:t>
            </a:r>
          </a:p>
        </p:txBody>
      </p:sp>
      <p:sp>
        <p:nvSpPr>
          <p:cNvPr id="17411" name="Rectangle 7"/>
          <p:cNvSpPr>
            <a:spLocks noGrp="1" noChangeArrowheads="1"/>
          </p:cNvSpPr>
          <p:nvPr>
            <p:ph type="subTitle" idx="1"/>
          </p:nvPr>
        </p:nvSpPr>
        <p:spPr/>
        <p:txBody>
          <a:bodyPr/>
          <a:lstStyle/>
          <a:p>
            <a:pPr eaLnBrk="1" hangingPunct="1"/>
            <a:r>
              <a:rPr lang="en-US" smtClean="0"/>
              <a:t> </a:t>
            </a:r>
          </a:p>
        </p:txBody>
      </p:sp>
      <p:sp>
        <p:nvSpPr>
          <p:cNvPr id="4" name="Slide Number Placeholder 3"/>
          <p:cNvSpPr>
            <a:spLocks noGrp="1"/>
          </p:cNvSpPr>
          <p:nvPr>
            <p:ph type="sldNum" sz="quarter" idx="4294967295"/>
          </p:nvPr>
        </p:nvSpPr>
        <p:spPr>
          <a:xfrm>
            <a:off x="8382000" y="6559550"/>
            <a:ext cx="762000" cy="263525"/>
          </a:xfrm>
        </p:spPr>
        <p:txBody>
          <a:bodyPr/>
          <a:lstStyle/>
          <a:p>
            <a:fld id="{FB124A42-3BFC-4002-A422-5D3896DD5E41}" type="slidenum">
              <a:rPr lang="en-US" smtClean="0"/>
              <a:pPr/>
              <a:t>20</a:t>
            </a:fld>
            <a:endParaRPr lang="en-US" dirty="0"/>
          </a:p>
        </p:txBody>
      </p:sp>
    </p:spTree>
    <p:extLst>
      <p:ext uri="{BB962C8B-B14F-4D97-AF65-F5344CB8AC3E}">
        <p14:creationId xmlns:p14="http://schemas.microsoft.com/office/powerpoint/2010/main" val="340001082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21</a:t>
            </a:fld>
            <a:endParaRPr lang="en-US" dirty="0"/>
          </a:p>
        </p:txBody>
      </p:sp>
      <p:sp>
        <p:nvSpPr>
          <p:cNvPr id="5" name="Title 4"/>
          <p:cNvSpPr>
            <a:spLocks noGrp="1"/>
          </p:cNvSpPr>
          <p:nvPr>
            <p:ph type="title"/>
          </p:nvPr>
        </p:nvSpPr>
        <p:spPr/>
        <p:txBody>
          <a:bodyPr/>
          <a:lstStyle/>
          <a:p>
            <a:r>
              <a:rPr lang="en-US" dirty="0"/>
              <a:t>Still Relevant Today.</a:t>
            </a:r>
          </a:p>
        </p:txBody>
      </p:sp>
      <p:sp>
        <p:nvSpPr>
          <p:cNvPr id="3" name="Rectangle 2"/>
          <p:cNvSpPr/>
          <p:nvPr/>
        </p:nvSpPr>
        <p:spPr>
          <a:xfrm>
            <a:off x="0" y="1371600"/>
            <a:ext cx="9144000" cy="4185761"/>
          </a:xfrm>
          <a:prstGeom prst="rect">
            <a:avLst/>
          </a:prstGeom>
        </p:spPr>
        <p:txBody>
          <a:bodyPr wrap="square">
            <a:spAutoFit/>
          </a:bodyPr>
          <a:lstStyle/>
          <a:p>
            <a:r>
              <a:rPr lang="en-US" sz="1400" b="1" dirty="0">
                <a:latin typeface="Arial" panose="020B0604020202020204" pitchFamily="34" charset="0"/>
              </a:rPr>
              <a:t>5 Shortfalls in the Current Internet Environment ...........................................13</a:t>
            </a:r>
          </a:p>
          <a:p>
            <a:r>
              <a:rPr lang="en-US" sz="1400" dirty="0">
                <a:latin typeface="Arial" panose="020B0604020202020204" pitchFamily="34" charset="0"/>
              </a:rPr>
              <a:t>5.1 The Internet was never designed for tracking and tracing user</a:t>
            </a:r>
          </a:p>
          <a:p>
            <a:r>
              <a:rPr lang="en-US" sz="1400" dirty="0">
                <a:latin typeface="Arial" panose="020B0604020202020204" pitchFamily="34" charset="0"/>
              </a:rPr>
              <a:t>behavior ..................................................................................................13</a:t>
            </a:r>
          </a:p>
          <a:p>
            <a:r>
              <a:rPr lang="en-US" sz="1400" dirty="0">
                <a:latin typeface="Arial" panose="020B0604020202020204" pitchFamily="34" charset="0"/>
              </a:rPr>
              <a:t>5.2 The Internet was not designed to resist highly untrustworthy users .........13</a:t>
            </a:r>
          </a:p>
          <a:p>
            <a:r>
              <a:rPr lang="en-US" sz="1400" dirty="0">
                <a:latin typeface="Arial" panose="020B0604020202020204" pitchFamily="34" charset="0"/>
              </a:rPr>
              <a:t>5.3 A packet’s source address is untrustworthy, which severely hinders</a:t>
            </a:r>
          </a:p>
          <a:p>
            <a:r>
              <a:rPr lang="en-US" sz="1400" dirty="0">
                <a:latin typeface="Arial" panose="020B0604020202020204" pitchFamily="34" charset="0"/>
              </a:rPr>
              <a:t>tracking....................................................................................................14</a:t>
            </a:r>
          </a:p>
          <a:p>
            <a:r>
              <a:rPr lang="en-US" sz="1400" dirty="0">
                <a:latin typeface="Arial" panose="020B0604020202020204" pitchFamily="34" charset="0"/>
              </a:rPr>
              <a:t>5.4 The current threat environment far exceeds the Internet’s design</a:t>
            </a:r>
          </a:p>
          <a:p>
            <a:r>
              <a:rPr lang="en-US" sz="1400" dirty="0">
                <a:latin typeface="Arial" panose="020B0604020202020204" pitchFamily="34" charset="0"/>
              </a:rPr>
              <a:t>parameters ..............................................................................................15</a:t>
            </a:r>
          </a:p>
          <a:p>
            <a:r>
              <a:rPr lang="en-US" sz="1400" dirty="0">
                <a:latin typeface="Arial" panose="020B0604020202020204" pitchFamily="34" charset="0"/>
              </a:rPr>
              <a:t>5.5 The expertise of the average system administrator continues to</a:t>
            </a:r>
          </a:p>
          <a:p>
            <a:r>
              <a:rPr lang="en-US" sz="1400" dirty="0">
                <a:latin typeface="Arial" panose="020B0604020202020204" pitchFamily="34" charset="0"/>
              </a:rPr>
              <a:t>decline.....................................................................................................16</a:t>
            </a:r>
          </a:p>
          <a:p>
            <a:r>
              <a:rPr lang="en-US" sz="1400" dirty="0">
                <a:latin typeface="Arial" panose="020B0604020202020204" pitchFamily="34" charset="0"/>
              </a:rPr>
              <a:t>5.6 Attacks often cross multiple administrative, jurisdictional, and national</a:t>
            </a:r>
          </a:p>
          <a:p>
            <a:r>
              <a:rPr lang="en-US" sz="1400" dirty="0">
                <a:latin typeface="Arial" panose="020B0604020202020204" pitchFamily="34" charset="0"/>
              </a:rPr>
              <a:t>boundaries ..............................................................................................16</a:t>
            </a:r>
          </a:p>
          <a:p>
            <a:r>
              <a:rPr lang="en-US" sz="1400" dirty="0">
                <a:latin typeface="Arial" panose="020B0604020202020204" pitchFamily="34" charset="0"/>
              </a:rPr>
              <a:t>5.7 High-speed traffic hinders tracking ..........................................................17</a:t>
            </a:r>
          </a:p>
          <a:p>
            <a:r>
              <a:rPr lang="en-US" sz="1400" dirty="0">
                <a:latin typeface="Arial" panose="020B0604020202020204" pitchFamily="34" charset="0"/>
              </a:rPr>
              <a:t>5.8 Tunnels impede tracking..........................................................................18</a:t>
            </a:r>
          </a:p>
          <a:p>
            <a:r>
              <a:rPr lang="en-US" sz="1400" dirty="0">
                <a:latin typeface="Arial" panose="020B0604020202020204" pitchFamily="34" charset="0"/>
              </a:rPr>
              <a:t>5.9 Hackers destroy logs and other audit data...............................................18</a:t>
            </a:r>
          </a:p>
          <a:p>
            <a:r>
              <a:rPr lang="en-US" sz="1400" dirty="0">
                <a:latin typeface="Arial" panose="020B0604020202020204" pitchFamily="34" charset="0"/>
              </a:rPr>
              <a:t>5.10 Anonymizers protect privacy by impeding tracking ..................................18</a:t>
            </a:r>
          </a:p>
          <a:p>
            <a:r>
              <a:rPr lang="en-US" sz="1400" dirty="0">
                <a:latin typeface="Arial" panose="020B0604020202020204" pitchFamily="34" charset="0"/>
              </a:rPr>
              <a:t>5.11 The ability to link specific users to specific IP addresses is being lost......18</a:t>
            </a:r>
          </a:p>
          <a:p>
            <a:r>
              <a:rPr lang="en-US" sz="1400" dirty="0">
                <a:latin typeface="Arial" panose="020B0604020202020204" pitchFamily="34" charset="0"/>
              </a:rPr>
              <a:t>5.12 Purely defensive approaches will fail, so deterrence through tracking</a:t>
            </a:r>
          </a:p>
          <a:p>
            <a:r>
              <a:rPr lang="en-US" sz="1400" dirty="0">
                <a:latin typeface="Arial" panose="020B0604020202020204" pitchFamily="34" charset="0"/>
              </a:rPr>
              <a:t>and tracing is crucial................................................................................20</a:t>
            </a:r>
            <a:endParaRPr lang="en-US" sz="1400" dirty="0"/>
          </a:p>
        </p:txBody>
      </p:sp>
      <p:pic>
        <p:nvPicPr>
          <p:cNvPr id="4" name="Picture 3"/>
          <p:cNvPicPr>
            <a:picLocks noChangeAspect="1"/>
          </p:cNvPicPr>
          <p:nvPr/>
        </p:nvPicPr>
        <p:blipFill rotWithShape="1">
          <a:blip r:embed="rId2"/>
          <a:srcRect r="15556"/>
          <a:stretch/>
        </p:blipFill>
        <p:spPr>
          <a:xfrm>
            <a:off x="6096000" y="1347744"/>
            <a:ext cx="2895600" cy="4199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87183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497" y="762000"/>
            <a:ext cx="9144000" cy="5139869"/>
          </a:xfrm>
          <a:prstGeom prst="rect">
            <a:avLst/>
          </a:prstGeom>
        </p:spPr>
        <p:txBody>
          <a:bodyPr wrap="square">
            <a:spAutoFit/>
          </a:bodyPr>
          <a:lstStyle/>
          <a:p>
            <a:r>
              <a:rPr lang="en-US" sz="3200" b="1" dirty="0">
                <a:latin typeface="Arial" panose="020B0604020202020204" pitchFamily="34" charset="0"/>
              </a:rPr>
              <a:t>2 A Brief History of the Internet</a:t>
            </a:r>
          </a:p>
          <a:p>
            <a:r>
              <a:rPr lang="en-US" sz="1600" dirty="0">
                <a:latin typeface="Times New Roman" panose="02020603050405020304" pitchFamily="18" charset="0"/>
              </a:rPr>
              <a:t>The Internet (originally known as ARPANET) began its life in 1969 as a research network sponsored</a:t>
            </a:r>
          </a:p>
          <a:p>
            <a:r>
              <a:rPr lang="en-US" sz="1600" dirty="0">
                <a:latin typeface="Times New Roman" panose="02020603050405020304" pitchFamily="18" charset="0"/>
              </a:rPr>
              <a:t>by the Advanced Research Projects Agency (ARPA) of the Department of Defense (DoD).</a:t>
            </a:r>
          </a:p>
          <a:p>
            <a:r>
              <a:rPr lang="en-US" sz="1600" dirty="0">
                <a:latin typeface="Times New Roman" panose="02020603050405020304" pitchFamily="18" charset="0"/>
              </a:rPr>
              <a:t>By the end of that year, the ARPANET consisted of four nodes, connecting four U.S. universities,</a:t>
            </a:r>
          </a:p>
          <a:p>
            <a:r>
              <a:rPr lang="en-US" sz="700" dirty="0">
                <a:latin typeface="Times New Roman" panose="02020603050405020304" pitchFamily="18" charset="0"/>
              </a:rPr>
              <a:t>2 </a:t>
            </a:r>
            <a:r>
              <a:rPr lang="en-US" sz="1600" dirty="0">
                <a:latin typeface="Times New Roman" panose="02020603050405020304" pitchFamily="18" charset="0"/>
              </a:rPr>
              <a:t>and by 1973 the first international connections to the ARPANET were made.</a:t>
            </a:r>
            <a:r>
              <a:rPr lang="en-US" sz="700" dirty="0">
                <a:latin typeface="Times New Roman" panose="02020603050405020304" pitchFamily="18" charset="0"/>
              </a:rPr>
              <a:t>3 </a:t>
            </a:r>
            <a:r>
              <a:rPr lang="en-US" sz="1600" dirty="0">
                <a:latin typeface="Times New Roman" panose="02020603050405020304" pitchFamily="18" charset="0"/>
              </a:rPr>
              <a:t>In 1982, the</a:t>
            </a:r>
          </a:p>
          <a:p>
            <a:r>
              <a:rPr lang="en-US" sz="1600" dirty="0">
                <a:latin typeface="Times New Roman" panose="02020603050405020304" pitchFamily="18" charset="0"/>
              </a:rPr>
              <a:t>earliest definitions of an </a:t>
            </a:r>
            <a:r>
              <a:rPr lang="en-US" sz="1600" i="1" dirty="0">
                <a:latin typeface="Times New Roman" panose="02020603050405020304" pitchFamily="18" charset="0"/>
              </a:rPr>
              <a:t>internet </a:t>
            </a:r>
            <a:r>
              <a:rPr lang="en-US" sz="1600" dirty="0">
                <a:latin typeface="Times New Roman" panose="02020603050405020304" pitchFamily="18" charset="0"/>
              </a:rPr>
              <a:t>as an interconnected network of networks began to appear, along</a:t>
            </a:r>
          </a:p>
          <a:p>
            <a:r>
              <a:rPr lang="en-US" sz="1600" dirty="0">
                <a:latin typeface="Times New Roman" panose="02020603050405020304" pitchFamily="18" charset="0"/>
              </a:rPr>
              <a:t>with the establishment of a standard </a:t>
            </a:r>
            <a:r>
              <a:rPr lang="en-US" sz="1600" i="1" dirty="0">
                <a:latin typeface="Times New Roman" panose="02020603050405020304" pitchFamily="18" charset="0"/>
              </a:rPr>
              <a:t>network protocol</a:t>
            </a:r>
            <a:r>
              <a:rPr lang="en-US" sz="700" dirty="0">
                <a:latin typeface="Times New Roman" panose="02020603050405020304" pitchFamily="18" charset="0"/>
              </a:rPr>
              <a:t>4 </a:t>
            </a:r>
            <a:r>
              <a:rPr lang="en-US" sz="1600" dirty="0">
                <a:latin typeface="Times New Roman" panose="02020603050405020304" pitchFamily="18" charset="0"/>
              </a:rPr>
              <a:t>suite to support inter-networking communications.</a:t>
            </a:r>
          </a:p>
          <a:p>
            <a:r>
              <a:rPr lang="en-US" sz="1600" dirty="0">
                <a:latin typeface="Times New Roman" panose="02020603050405020304" pitchFamily="18" charset="0"/>
              </a:rPr>
              <a:t>This protocol suite, comprised of an </a:t>
            </a:r>
            <a:r>
              <a:rPr lang="en-US" sz="1600" i="1" dirty="0">
                <a:latin typeface="Times New Roman" panose="02020603050405020304" pitchFamily="18" charset="0"/>
              </a:rPr>
              <a:t>Internet Protocol </a:t>
            </a:r>
            <a:r>
              <a:rPr lang="en-US" sz="1600" dirty="0">
                <a:latin typeface="Times New Roman" panose="02020603050405020304" pitchFamily="18" charset="0"/>
              </a:rPr>
              <a:t>(IP) and a </a:t>
            </a:r>
            <a:r>
              <a:rPr lang="en-US" sz="1600" i="1" dirty="0">
                <a:latin typeface="Times New Roman" panose="02020603050405020304" pitchFamily="18" charset="0"/>
              </a:rPr>
              <a:t>Transmission Control</a:t>
            </a:r>
          </a:p>
          <a:p>
            <a:r>
              <a:rPr lang="en-US" sz="1600" i="1" dirty="0">
                <a:latin typeface="Times New Roman" panose="02020603050405020304" pitchFamily="18" charset="0"/>
              </a:rPr>
              <a:t>Protocol </a:t>
            </a:r>
            <a:r>
              <a:rPr lang="en-US" sz="1600" dirty="0">
                <a:latin typeface="Times New Roman" panose="02020603050405020304" pitchFamily="18" charset="0"/>
              </a:rPr>
              <a:t>(TCP), became widely known as “TCP/IP,” which still forms the foundation of network</a:t>
            </a:r>
          </a:p>
          <a:p>
            <a:r>
              <a:rPr lang="en-US" sz="1600" dirty="0">
                <a:latin typeface="Times New Roman" panose="02020603050405020304" pitchFamily="18" charset="0"/>
              </a:rPr>
              <a:t>communications on today’s Internet. In December 1988, as a direct result of the first major computer</a:t>
            </a:r>
          </a:p>
          <a:p>
            <a:r>
              <a:rPr lang="en-US" sz="1600" dirty="0">
                <a:latin typeface="Times New Roman" panose="02020603050405020304" pitchFamily="18" charset="0"/>
              </a:rPr>
              <a:t>security incident on the Internet (the Morris Worm in November 1988), DARPA</a:t>
            </a:r>
            <a:r>
              <a:rPr lang="en-US" sz="700" dirty="0">
                <a:latin typeface="Times New Roman" panose="02020603050405020304" pitchFamily="18" charset="0"/>
              </a:rPr>
              <a:t>5 </a:t>
            </a:r>
            <a:r>
              <a:rPr lang="en-US" sz="1600" dirty="0">
                <a:latin typeface="Times New Roman" panose="02020603050405020304" pitchFamily="18" charset="0"/>
              </a:rPr>
              <a:t>founded</a:t>
            </a:r>
          </a:p>
          <a:p>
            <a:r>
              <a:rPr lang="en-US" sz="1600" dirty="0">
                <a:latin typeface="Times New Roman" panose="02020603050405020304" pitchFamily="18" charset="0"/>
              </a:rPr>
              <a:t>the CERT</a:t>
            </a:r>
            <a:r>
              <a:rPr lang="en-US" sz="700" dirty="0">
                <a:latin typeface="Times New Roman" panose="02020603050405020304" pitchFamily="18" charset="0"/>
              </a:rPr>
              <a:t>® </a:t>
            </a:r>
            <a:r>
              <a:rPr lang="en-US" sz="1600" dirty="0">
                <a:latin typeface="Times New Roman" panose="02020603050405020304" pitchFamily="18" charset="0"/>
              </a:rPr>
              <a:t>Coordination Center (then known as the “Computer Emergency Response Team”) to</a:t>
            </a:r>
          </a:p>
          <a:p>
            <a:r>
              <a:rPr lang="en-US" sz="1600" dirty="0">
                <a:latin typeface="Times New Roman" panose="02020603050405020304" pitchFamily="18" charset="0"/>
              </a:rPr>
              <a:t>provide a central place for coordinated responses to Internet cyber-attacks.</a:t>
            </a:r>
          </a:p>
          <a:p>
            <a:r>
              <a:rPr lang="en-US" sz="1600" dirty="0">
                <a:latin typeface="Times New Roman" panose="02020603050405020304" pitchFamily="18" charset="0"/>
              </a:rPr>
              <a:t>Today, the Internet is an interconnected network of networks comprised of approximately 150</a:t>
            </a:r>
          </a:p>
          <a:p>
            <a:r>
              <a:rPr lang="en-US" sz="1600" dirty="0">
                <a:latin typeface="Times New Roman" panose="02020603050405020304" pitchFamily="18" charset="0"/>
              </a:rPr>
              <a:t>million hosts worldwide.</a:t>
            </a:r>
            <a:r>
              <a:rPr lang="en-US" sz="700" dirty="0">
                <a:latin typeface="Times New Roman" panose="02020603050405020304" pitchFamily="18" charset="0"/>
              </a:rPr>
              <a:t>6 </a:t>
            </a:r>
            <a:r>
              <a:rPr lang="en-US" sz="1600" dirty="0">
                <a:latin typeface="Times New Roman" panose="02020603050405020304" pitchFamily="18" charset="0"/>
              </a:rPr>
              <a:t>The number of computer security incidents handled by the CERT Coordination</a:t>
            </a:r>
          </a:p>
          <a:p>
            <a:r>
              <a:rPr lang="en-US" sz="1600" dirty="0">
                <a:latin typeface="Times New Roman" panose="02020603050405020304" pitchFamily="18" charset="0"/>
              </a:rPr>
              <a:t>Center (CERT/CC) has grown from 6 in 1988, to 52,658 in 2001. By the end of September</a:t>
            </a:r>
          </a:p>
          <a:p>
            <a:r>
              <a:rPr lang="en-US" sz="1600" dirty="0">
                <a:latin typeface="Times New Roman" panose="02020603050405020304" pitchFamily="18" charset="0"/>
              </a:rPr>
              <a:t>2002, the CERT/CC had already seen over 73,000 incidents.</a:t>
            </a:r>
            <a:r>
              <a:rPr lang="en-US" sz="700" dirty="0">
                <a:latin typeface="Times New Roman" panose="02020603050405020304" pitchFamily="18" charset="0"/>
              </a:rPr>
              <a:t>7 </a:t>
            </a:r>
            <a:r>
              <a:rPr lang="en-US" sz="1600" dirty="0">
                <a:latin typeface="Times New Roman" panose="02020603050405020304" pitchFamily="18" charset="0"/>
              </a:rPr>
              <a:t>And yet, despite serious security</a:t>
            </a:r>
          </a:p>
          <a:p>
            <a:r>
              <a:rPr lang="en-US" sz="1600" dirty="0">
                <a:latin typeface="Times New Roman" panose="02020603050405020304" pitchFamily="18" charset="0"/>
              </a:rPr>
              <a:t>shortcomings, TCP/IP is still the standard protocol suite for network communications on</a:t>
            </a:r>
          </a:p>
          <a:p>
            <a:r>
              <a:rPr lang="en-US" sz="1600" dirty="0">
                <a:latin typeface="Times New Roman" panose="02020603050405020304" pitchFamily="18" charset="0"/>
              </a:rPr>
              <a:t>the Internet, greatly limiting our ability to track and trace Internet cyber-attacks to their source.</a:t>
            </a:r>
            <a:endParaRPr lang="en-US" sz="1600" dirty="0"/>
          </a:p>
        </p:txBody>
      </p:sp>
      <p:sp>
        <p:nvSpPr>
          <p:cNvPr id="5" name="Rectangle 4"/>
          <p:cNvSpPr/>
          <p:nvPr/>
        </p:nvSpPr>
        <p:spPr>
          <a:xfrm>
            <a:off x="123861" y="6172200"/>
            <a:ext cx="4485010" cy="369332"/>
          </a:xfrm>
          <a:prstGeom prst="rect">
            <a:avLst/>
          </a:prstGeom>
        </p:spPr>
        <p:txBody>
          <a:bodyPr wrap="none">
            <a:spAutoFit/>
          </a:bodyPr>
          <a:lstStyle/>
          <a:p>
            <a:r>
              <a:rPr lang="en-US"/>
              <a:t>http://www.sei.cmu.edu/reports/02sr009.pdf</a:t>
            </a:r>
          </a:p>
        </p:txBody>
      </p:sp>
    </p:spTree>
    <p:extLst>
      <p:ext uri="{BB962C8B-B14F-4D97-AF65-F5344CB8AC3E}">
        <p14:creationId xmlns:p14="http://schemas.microsoft.com/office/powerpoint/2010/main" val="6787446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23</a:t>
            </a:fld>
            <a:endParaRPr lang="en-US" dirty="0"/>
          </a:p>
        </p:txBody>
      </p:sp>
      <p:sp>
        <p:nvSpPr>
          <p:cNvPr id="3" name="Rectangle 2"/>
          <p:cNvSpPr/>
          <p:nvPr/>
        </p:nvSpPr>
        <p:spPr>
          <a:xfrm>
            <a:off x="22123" y="609600"/>
            <a:ext cx="9144000" cy="5570756"/>
          </a:xfrm>
          <a:prstGeom prst="rect">
            <a:avLst/>
          </a:prstGeom>
        </p:spPr>
        <p:txBody>
          <a:bodyPr wrap="square">
            <a:spAutoFit/>
          </a:bodyPr>
          <a:lstStyle/>
          <a:p>
            <a:r>
              <a:rPr lang="en-US" sz="3200" b="1" dirty="0">
                <a:latin typeface="Arial" panose="020B0604020202020204" pitchFamily="34" charset="0"/>
              </a:rPr>
              <a:t>3 A Brief Tutorial on Internet Technology</a:t>
            </a:r>
          </a:p>
          <a:p>
            <a:r>
              <a:rPr lang="en-US" sz="1600" dirty="0">
                <a:latin typeface="Times New Roman" panose="02020603050405020304" pitchFamily="18" charset="0"/>
              </a:rPr>
              <a:t>At the highest level of abstraction, the Internet is a network of interconnected networks comprised</a:t>
            </a:r>
          </a:p>
          <a:p>
            <a:r>
              <a:rPr lang="en-US" sz="1600" dirty="0">
                <a:latin typeface="Times New Roman" panose="02020603050405020304" pitchFamily="18" charset="0"/>
              </a:rPr>
              <a:t>of a myriad of host computer systems joined together by communications links (wired and</a:t>
            </a:r>
          </a:p>
          <a:p>
            <a:r>
              <a:rPr lang="en-US" sz="1600" dirty="0">
                <a:latin typeface="Times New Roman" panose="02020603050405020304" pitchFamily="18" charset="0"/>
              </a:rPr>
              <a:t>wireless). Host computer systems communicate by sending messages to each other over the</a:t>
            </a:r>
          </a:p>
          <a:p>
            <a:r>
              <a:rPr lang="en-US" sz="1600" dirty="0">
                <a:latin typeface="Times New Roman" panose="02020603050405020304" pitchFamily="18" charset="0"/>
              </a:rPr>
              <a:t>communication links, where a standard network protocol suite called TCP/IP specifies the data</a:t>
            </a:r>
          </a:p>
          <a:p>
            <a:r>
              <a:rPr lang="en-US" sz="1600" dirty="0">
                <a:latin typeface="Times New Roman" panose="02020603050405020304" pitchFamily="18" charset="0"/>
              </a:rPr>
              <a:t>formats and transmission rules.</a:t>
            </a:r>
          </a:p>
          <a:p>
            <a:r>
              <a:rPr lang="en-US" sz="1600" dirty="0">
                <a:latin typeface="Times New Roman" panose="02020603050405020304" pitchFamily="18" charset="0"/>
              </a:rPr>
              <a:t>Looking at a greater level of detail, one sees that the Internet is a </a:t>
            </a:r>
            <a:r>
              <a:rPr lang="en-US" sz="1600" i="1" dirty="0">
                <a:latin typeface="Times New Roman" panose="02020603050405020304" pitchFamily="18" charset="0"/>
              </a:rPr>
              <a:t>packet-switched </a:t>
            </a:r>
            <a:r>
              <a:rPr lang="en-US" sz="1600" dirty="0">
                <a:latin typeface="Times New Roman" panose="02020603050405020304" pitchFamily="18" charset="0"/>
              </a:rPr>
              <a:t>network. Messages</a:t>
            </a:r>
          </a:p>
          <a:p>
            <a:r>
              <a:rPr lang="en-US" sz="1600" dirty="0">
                <a:latin typeface="Times New Roman" panose="02020603050405020304" pitchFamily="18" charset="0"/>
              </a:rPr>
              <a:t>to be transmitted across the Internet are broken into manageable chunks called </a:t>
            </a:r>
            <a:r>
              <a:rPr lang="en-US" sz="1600" i="1" dirty="0">
                <a:latin typeface="Times New Roman" panose="02020603050405020304" pitchFamily="18" charset="0"/>
              </a:rPr>
              <a:t>IP packets</a:t>
            </a:r>
            <a:r>
              <a:rPr lang="en-US" sz="1600" dirty="0">
                <a:latin typeface="Times New Roman" panose="02020603050405020304" pitchFamily="18" charset="0"/>
              </a:rPr>
              <a:t>,</a:t>
            </a:r>
          </a:p>
          <a:p>
            <a:r>
              <a:rPr lang="en-US" sz="1600" dirty="0">
                <a:latin typeface="Times New Roman" panose="02020603050405020304" pitchFamily="18" charset="0"/>
              </a:rPr>
              <a:t>which contain the data to be sent (such as part of an email message or web page content); the </a:t>
            </a:r>
            <a:r>
              <a:rPr lang="en-US" sz="1600" i="1" dirty="0">
                <a:latin typeface="Times New Roman" panose="02020603050405020304" pitchFamily="18" charset="0"/>
              </a:rPr>
              <a:t>destination</a:t>
            </a:r>
          </a:p>
          <a:p>
            <a:r>
              <a:rPr lang="en-US" sz="1600" dirty="0">
                <a:latin typeface="Times New Roman" panose="02020603050405020304" pitchFamily="18" charset="0"/>
              </a:rPr>
              <a:t>address (i.e., the “TO” field); the </a:t>
            </a:r>
            <a:r>
              <a:rPr lang="en-US" sz="1600" i="1" dirty="0">
                <a:latin typeface="Times New Roman" panose="02020603050405020304" pitchFamily="18" charset="0"/>
              </a:rPr>
              <a:t>source </a:t>
            </a:r>
            <a:r>
              <a:rPr lang="en-US" sz="1600" dirty="0">
                <a:latin typeface="Times New Roman" panose="02020603050405020304" pitchFamily="18" charset="0"/>
              </a:rPr>
              <a:t>address (i.e., the “FROM” field); a </a:t>
            </a:r>
            <a:r>
              <a:rPr lang="en-US" sz="1600" i="1" dirty="0">
                <a:latin typeface="Times New Roman" panose="02020603050405020304" pitchFamily="18" charset="0"/>
              </a:rPr>
              <a:t>port </a:t>
            </a:r>
            <a:r>
              <a:rPr lang="en-US" sz="1600" dirty="0">
                <a:latin typeface="Times New Roman" panose="02020603050405020304" pitchFamily="18" charset="0"/>
              </a:rPr>
              <a:t>number</a:t>
            </a:r>
          </a:p>
          <a:p>
            <a:r>
              <a:rPr lang="en-US" sz="1600" dirty="0">
                <a:latin typeface="Times New Roman" panose="02020603050405020304" pitchFamily="18" charset="0"/>
              </a:rPr>
              <a:t>(which represents a specific type of service offered by a host, such as mail transfer, file transfer,</a:t>
            </a:r>
          </a:p>
          <a:p>
            <a:r>
              <a:rPr lang="en-US" sz="1600" dirty="0">
                <a:latin typeface="Times New Roman" panose="02020603050405020304" pitchFamily="18" charset="0"/>
              </a:rPr>
              <a:t>or web browsing); and other miscellaneous header information that supports the reliable transmission</a:t>
            </a:r>
          </a:p>
          <a:p>
            <a:r>
              <a:rPr lang="en-US" sz="1600" dirty="0">
                <a:latin typeface="Times New Roman" panose="02020603050405020304" pitchFamily="18" charset="0"/>
              </a:rPr>
              <a:t>of data. A vast array of network devices called </a:t>
            </a:r>
            <a:r>
              <a:rPr lang="en-US" sz="1600" i="1" dirty="0">
                <a:latin typeface="Times New Roman" panose="02020603050405020304" pitchFamily="18" charset="0"/>
              </a:rPr>
              <a:t>routers </a:t>
            </a:r>
            <a:r>
              <a:rPr lang="en-US" sz="1600" dirty="0">
                <a:latin typeface="Times New Roman" panose="02020603050405020304" pitchFamily="18" charset="0"/>
              </a:rPr>
              <a:t>forward each packet, so that it moves</a:t>
            </a:r>
          </a:p>
          <a:p>
            <a:r>
              <a:rPr lang="en-US" sz="1600" dirty="0">
                <a:latin typeface="Times New Roman" panose="02020603050405020304" pitchFamily="18" charset="0"/>
              </a:rPr>
              <a:t>from router to router until it arrives at its desired destination, or until the number of routers</a:t>
            </a:r>
          </a:p>
          <a:p>
            <a:r>
              <a:rPr lang="en-US" sz="1600" dirty="0">
                <a:latin typeface="Times New Roman" panose="02020603050405020304" pitchFamily="18" charset="0"/>
              </a:rPr>
              <a:t>touched by the packet exceeds a maximum allowed value.</a:t>
            </a:r>
            <a:r>
              <a:rPr lang="en-US" sz="700" dirty="0">
                <a:latin typeface="Times New Roman" panose="02020603050405020304" pitchFamily="18" charset="0"/>
              </a:rPr>
              <a:t>8 </a:t>
            </a:r>
            <a:r>
              <a:rPr lang="en-US" sz="1600" dirty="0">
                <a:latin typeface="Times New Roman" panose="02020603050405020304" pitchFamily="18" charset="0"/>
              </a:rPr>
              <a:t>The forwarding of a packet from one</a:t>
            </a:r>
          </a:p>
          <a:p>
            <a:r>
              <a:rPr lang="en-US" sz="1600" dirty="0">
                <a:latin typeface="Times New Roman" panose="02020603050405020304" pitchFamily="18" charset="0"/>
              </a:rPr>
              <a:t>router to a second router is called a </a:t>
            </a:r>
            <a:r>
              <a:rPr lang="en-US" sz="1600" i="1" dirty="0">
                <a:latin typeface="Times New Roman" panose="02020603050405020304" pitchFamily="18" charset="0"/>
              </a:rPr>
              <a:t>hop. </a:t>
            </a:r>
            <a:r>
              <a:rPr lang="en-US" sz="1600" dirty="0">
                <a:latin typeface="Times New Roman" panose="02020603050405020304" pitchFamily="18" charset="0"/>
              </a:rPr>
              <a:t>Each router has a table of routing information (containing</a:t>
            </a:r>
          </a:p>
          <a:p>
            <a:r>
              <a:rPr lang="en-US" sz="1600" dirty="0">
                <a:latin typeface="Times New Roman" panose="02020603050405020304" pitchFamily="18" charset="0"/>
              </a:rPr>
              <a:t>a snapshot of the network topology) that it builds and updates by communicating with other</a:t>
            </a:r>
          </a:p>
          <a:p>
            <a:r>
              <a:rPr lang="en-US" sz="1600" dirty="0">
                <a:latin typeface="Times New Roman" panose="02020603050405020304" pitchFamily="18" charset="0"/>
              </a:rPr>
              <a:t>routers. The router uses this routing information in an attempt to choose the best path for sending</a:t>
            </a:r>
          </a:p>
          <a:p>
            <a:r>
              <a:rPr lang="en-US" sz="1600" dirty="0">
                <a:latin typeface="Times New Roman" panose="02020603050405020304" pitchFamily="18" charset="0"/>
              </a:rPr>
              <a:t>a packet towards its desired destination. In simplest terms, a router looks at the destination address</a:t>
            </a:r>
          </a:p>
          <a:p>
            <a:r>
              <a:rPr lang="en-US" sz="1600" dirty="0">
                <a:latin typeface="Times New Roman" panose="02020603050405020304" pitchFamily="18" charset="0"/>
              </a:rPr>
              <a:t>of a packet and sends the packet to another router that moves the packet closer to its final</a:t>
            </a:r>
          </a:p>
          <a:p>
            <a:r>
              <a:rPr lang="en-US" sz="1600" dirty="0">
                <a:latin typeface="Times New Roman" panose="02020603050405020304" pitchFamily="18" charset="0"/>
              </a:rPr>
              <a:t>destination.</a:t>
            </a:r>
            <a:endParaRPr lang="en-US" sz="1600" dirty="0"/>
          </a:p>
        </p:txBody>
      </p:sp>
    </p:spTree>
    <p:extLst>
      <p:ext uri="{BB962C8B-B14F-4D97-AF65-F5344CB8AC3E}">
        <p14:creationId xmlns:p14="http://schemas.microsoft.com/office/powerpoint/2010/main" val="7078290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24</a:t>
            </a:fld>
            <a:endParaRPr lang="en-US" dirty="0"/>
          </a:p>
        </p:txBody>
      </p:sp>
      <p:sp>
        <p:nvSpPr>
          <p:cNvPr id="4" name="Rectangle 3"/>
          <p:cNvSpPr/>
          <p:nvPr/>
        </p:nvSpPr>
        <p:spPr>
          <a:xfrm>
            <a:off x="0" y="1166843"/>
            <a:ext cx="9144000" cy="4370427"/>
          </a:xfrm>
          <a:prstGeom prst="rect">
            <a:avLst/>
          </a:prstGeom>
        </p:spPr>
        <p:txBody>
          <a:bodyPr wrap="square">
            <a:spAutoFit/>
          </a:bodyPr>
          <a:lstStyle/>
          <a:p>
            <a:r>
              <a:rPr lang="en-US" sz="1600" dirty="0">
                <a:latin typeface="Times New Roman" panose="02020603050405020304" pitchFamily="18" charset="0"/>
              </a:rPr>
              <a:t>Typically, there are many alternative paths to a destination, which enables packets to be routed</a:t>
            </a:r>
          </a:p>
          <a:p>
            <a:r>
              <a:rPr lang="en-US" sz="1600" dirty="0">
                <a:latin typeface="Times New Roman" panose="02020603050405020304" pitchFamily="18" charset="0"/>
              </a:rPr>
              <a:t>around communications links or routers that are out of service due to attack, accident, or even</a:t>
            </a:r>
          </a:p>
          <a:p>
            <a:r>
              <a:rPr lang="en-US" sz="1600" dirty="0">
                <a:latin typeface="Times New Roman" panose="02020603050405020304" pitchFamily="18" charset="0"/>
              </a:rPr>
              <a:t>maintenance. Thus, this packet-switched design allows the Internet to be robust in the face of accidents</a:t>
            </a:r>
          </a:p>
          <a:p>
            <a:r>
              <a:rPr lang="en-US" sz="1600" dirty="0">
                <a:latin typeface="Times New Roman" panose="02020603050405020304" pitchFamily="18" charset="0"/>
              </a:rPr>
              <a:t>or external physical attacks on the routing infrastructure. This, in fact, was one of the</a:t>
            </a:r>
          </a:p>
          <a:p>
            <a:r>
              <a:rPr lang="en-US" sz="1600" dirty="0">
                <a:latin typeface="Times New Roman" panose="02020603050405020304" pitchFamily="18" charset="0"/>
              </a:rPr>
              <a:t>original design goals of the Internet.</a:t>
            </a:r>
          </a:p>
          <a:p>
            <a:r>
              <a:rPr lang="en-US" sz="1600" dirty="0">
                <a:latin typeface="Times New Roman" panose="02020603050405020304" pitchFamily="18" charset="0"/>
              </a:rPr>
              <a:t>TCP attempts to ensure that the packets are successfully delivered, in the proper order, and it will</a:t>
            </a:r>
          </a:p>
          <a:p>
            <a:r>
              <a:rPr lang="en-US" sz="1600" dirty="0">
                <a:latin typeface="Times New Roman" panose="02020603050405020304" pitchFamily="18" charset="0"/>
              </a:rPr>
              <a:t>retransmit packets in the event of their loss. TCP allows two hosts to establish a connection or </a:t>
            </a:r>
            <a:r>
              <a:rPr lang="en-US" sz="1600" dirty="0" smtClean="0">
                <a:latin typeface="Times New Roman" panose="02020603050405020304" pitchFamily="18" charset="0"/>
              </a:rPr>
              <a:t>a</a:t>
            </a:r>
          </a:p>
          <a:p>
            <a:r>
              <a:rPr lang="en-US" sz="1600" dirty="0">
                <a:latin typeface="Times New Roman" panose="02020603050405020304" pitchFamily="18" charset="0"/>
              </a:rPr>
              <a:t>session </a:t>
            </a:r>
            <a:r>
              <a:rPr lang="en-US" sz="1600" dirty="0" smtClean="0">
                <a:latin typeface="Times New Roman" panose="02020603050405020304" pitchFamily="18" charset="0"/>
              </a:rPr>
              <a:t>for </a:t>
            </a:r>
            <a:r>
              <a:rPr lang="en-US" sz="1600" dirty="0">
                <a:latin typeface="Times New Roman" panose="02020603050405020304" pitchFamily="18" charset="0"/>
              </a:rPr>
              <a:t>a period of time to exchange streams of packets to support a service such as email,</a:t>
            </a:r>
          </a:p>
          <a:p>
            <a:r>
              <a:rPr lang="en-US" sz="1600" dirty="0">
                <a:latin typeface="Times New Roman" panose="02020603050405020304" pitchFamily="18" charset="0"/>
              </a:rPr>
              <a:t>FTP, or web browsing.</a:t>
            </a:r>
          </a:p>
          <a:p>
            <a:r>
              <a:rPr lang="en-US" sz="1600" dirty="0">
                <a:latin typeface="Times New Roman" panose="02020603050405020304" pitchFamily="18" charset="0"/>
              </a:rPr>
              <a:t>Each host on the Internet has an </a:t>
            </a:r>
            <a:r>
              <a:rPr lang="en-US" sz="1600" i="1" dirty="0">
                <a:latin typeface="Times New Roman" panose="02020603050405020304" pitchFamily="18" charset="0"/>
              </a:rPr>
              <a:t>IP address, </a:t>
            </a:r>
            <a:r>
              <a:rPr lang="en-US" sz="1600" dirty="0">
                <a:latin typeface="Times New Roman" panose="02020603050405020304" pitchFamily="18" charset="0"/>
              </a:rPr>
              <a:t>which allows packets to be delivered to and received</a:t>
            </a:r>
          </a:p>
          <a:p>
            <a:r>
              <a:rPr lang="en-US" sz="1600" dirty="0">
                <a:latin typeface="Times New Roman" panose="02020603050405020304" pitchFamily="18" charset="0"/>
              </a:rPr>
              <a:t>from a specific host. An IP address consists of four decimal numbers in the range 0–255, separated</a:t>
            </a:r>
          </a:p>
          <a:p>
            <a:r>
              <a:rPr lang="en-US" sz="1600" dirty="0">
                <a:latin typeface="Times New Roman" panose="02020603050405020304" pitchFamily="18" charset="0"/>
              </a:rPr>
              <a:t>by periods.</a:t>
            </a:r>
            <a:r>
              <a:rPr lang="en-US" sz="700" dirty="0">
                <a:latin typeface="Times New Roman" panose="02020603050405020304" pitchFamily="18" charset="0"/>
              </a:rPr>
              <a:t>9 </a:t>
            </a:r>
            <a:r>
              <a:rPr lang="en-US" sz="1600" dirty="0">
                <a:latin typeface="Times New Roman" panose="02020603050405020304" pitchFamily="18" charset="0"/>
              </a:rPr>
              <a:t>For example, the IP address of the CERT Coordination Center’s web server is</a:t>
            </a:r>
          </a:p>
          <a:p>
            <a:r>
              <a:rPr lang="en-US" sz="1600" dirty="0">
                <a:latin typeface="Times New Roman" panose="02020603050405020304" pitchFamily="18" charset="0"/>
              </a:rPr>
              <a:t>192.88.209.14. However, it is clearly more mnemonic and convenient for a human to enter a</a:t>
            </a:r>
          </a:p>
          <a:p>
            <a:r>
              <a:rPr lang="en-US" sz="1600" dirty="0">
                <a:latin typeface="Times New Roman" panose="02020603050405020304" pitchFamily="18" charset="0"/>
              </a:rPr>
              <a:t>name like “www.cert.org” in a web browser window than to enter a purely numeric address. An</a:t>
            </a:r>
          </a:p>
          <a:p>
            <a:r>
              <a:rPr lang="en-US" sz="1600" dirty="0">
                <a:latin typeface="Times New Roman" panose="02020603050405020304" pitchFamily="18" charset="0"/>
              </a:rPr>
              <a:t>Internet-wide Domain Name System (DNS)</a:t>
            </a:r>
            <a:r>
              <a:rPr lang="en-US" sz="700" dirty="0">
                <a:latin typeface="Times New Roman" panose="02020603050405020304" pitchFamily="18" charset="0"/>
              </a:rPr>
              <a:t>10 </a:t>
            </a:r>
            <a:r>
              <a:rPr lang="en-US" sz="1600" dirty="0">
                <a:latin typeface="Times New Roman" panose="02020603050405020304" pitchFamily="18" charset="0"/>
              </a:rPr>
              <a:t>supports the translations of IP addresses into hostnames,</a:t>
            </a:r>
          </a:p>
          <a:p>
            <a:r>
              <a:rPr lang="en-US" sz="1600" dirty="0">
                <a:latin typeface="Times New Roman" panose="02020603050405020304" pitchFamily="18" charset="0"/>
              </a:rPr>
              <a:t>using a huge distributed database and a vast number of cooperating systems (</a:t>
            </a:r>
            <a:r>
              <a:rPr lang="en-US" sz="1600" i="1" dirty="0">
                <a:latin typeface="Times New Roman" panose="02020603050405020304" pitchFamily="18" charset="0"/>
              </a:rPr>
              <a:t>DNS name</a:t>
            </a:r>
          </a:p>
          <a:p>
            <a:r>
              <a:rPr lang="en-US" sz="1600" i="1" dirty="0">
                <a:latin typeface="Times New Roman" panose="02020603050405020304" pitchFamily="18" charset="0"/>
              </a:rPr>
              <a:t>servers</a:t>
            </a:r>
            <a:r>
              <a:rPr lang="en-US" sz="1600" dirty="0">
                <a:latin typeface="Times New Roman" panose="02020603050405020304" pitchFamily="18" charset="0"/>
              </a:rPr>
              <a:t>) to provide the DNS name translation service.</a:t>
            </a:r>
            <a:endParaRPr lang="en-US" sz="1600" dirty="0"/>
          </a:p>
        </p:txBody>
      </p:sp>
    </p:spTree>
    <p:extLst>
      <p:ext uri="{BB962C8B-B14F-4D97-AF65-F5344CB8AC3E}">
        <p14:creationId xmlns:p14="http://schemas.microsoft.com/office/powerpoint/2010/main" val="16276230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Chris's View</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25857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ctrTitle"/>
          </p:nvPr>
        </p:nvSpPr>
        <p:spPr/>
        <p:txBody>
          <a:bodyPr/>
          <a:lstStyle/>
          <a:p>
            <a:r>
              <a:rPr lang="en-US" dirty="0" smtClean="0"/>
              <a:t>Chapter 6: Telecommunications and Network Security</a:t>
            </a: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4328582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smtClean="0"/>
              <a:t>Session Contents</a:t>
            </a:r>
          </a:p>
        </p:txBody>
      </p:sp>
      <p:sp>
        <p:nvSpPr>
          <p:cNvPr id="3075" name="Rectangle 3"/>
          <p:cNvSpPr>
            <a:spLocks noGrp="1" noChangeArrowheads="1"/>
          </p:cNvSpPr>
          <p:nvPr>
            <p:ph idx="1"/>
          </p:nvPr>
        </p:nvSpPr>
        <p:spPr/>
        <p:txBody>
          <a:bodyPr>
            <a:normAutofit/>
          </a:bodyPr>
          <a:lstStyle/>
          <a:p>
            <a:r>
              <a:rPr lang="en-US" dirty="0"/>
              <a:t>This chapter presents the following: </a:t>
            </a:r>
          </a:p>
          <a:p>
            <a:pPr marL="457200" lvl="1" indent="0">
              <a:buNone/>
            </a:pPr>
            <a:r>
              <a:rPr lang="en-US" dirty="0" smtClean="0"/>
              <a:t>OSI </a:t>
            </a:r>
            <a:r>
              <a:rPr lang="en-US" dirty="0"/>
              <a:t>and TCP/ IP models • Protocol types and security issues • LAN, WAN, MAN, intranet, and extranet technologies • Cable types and data transmission types • Network devices and services • Communications security management • Telecommunications devices and technologies • Remote connectivity technologies • Wireless technologies • Threat and attack </a:t>
            </a:r>
            <a:r>
              <a:rPr lang="en-US" dirty="0" smtClean="0"/>
              <a:t>types</a:t>
            </a:r>
            <a:endParaRPr lang="en-US" dirty="0"/>
          </a:p>
        </p:txBody>
      </p:sp>
    </p:spTree>
    <p:extLst>
      <p:ext uri="{BB962C8B-B14F-4D97-AF65-F5344CB8AC3E}">
        <p14:creationId xmlns:p14="http://schemas.microsoft.com/office/powerpoint/2010/main" val="34192714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4" name="Rectangle 4"/>
          <p:cNvSpPr>
            <a:spLocks noGrp="1" noChangeArrowheads="1"/>
          </p:cNvSpPr>
          <p:nvPr>
            <p:ph type="ctrTitle"/>
          </p:nvPr>
        </p:nvSpPr>
        <p:spPr/>
        <p:txBody>
          <a:bodyPr/>
          <a:lstStyle/>
          <a:p>
            <a:r>
              <a:rPr lang="en-US" sz="4400" dirty="0" smtClean="0"/>
              <a:t>Introduction to Networking</a:t>
            </a:r>
            <a:endParaRPr lang="en-US" sz="4400" dirty="0"/>
          </a:p>
        </p:txBody>
      </p:sp>
      <p:sp>
        <p:nvSpPr>
          <p:cNvPr id="547845" name="Rectangle 5"/>
          <p:cNvSpPr>
            <a:spLocks noGrp="1" noChangeArrowheads="1"/>
          </p:cNvSpPr>
          <p:nvPr>
            <p:ph type="subTitle" idx="1"/>
          </p:nvPr>
        </p:nvSpPr>
        <p:spPr/>
        <p:txBody>
          <a:bodyPr/>
          <a:lstStyle/>
          <a:p>
            <a:endParaRPr lang="en-US"/>
          </a:p>
        </p:txBody>
      </p:sp>
    </p:spTree>
    <p:extLst>
      <p:ext uri="{BB962C8B-B14F-4D97-AF65-F5344CB8AC3E}">
        <p14:creationId xmlns:p14="http://schemas.microsoft.com/office/powerpoint/2010/main" val="3561309908"/>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Network?</a:t>
            </a:r>
            <a:endParaRPr lang="en-US" dirty="0"/>
          </a:p>
        </p:txBody>
      </p:sp>
      <p:sp>
        <p:nvSpPr>
          <p:cNvPr id="3" name="Content Placeholder 2"/>
          <p:cNvSpPr>
            <a:spLocks noGrp="1"/>
          </p:cNvSpPr>
          <p:nvPr>
            <p:ph idx="1"/>
          </p:nvPr>
        </p:nvSpPr>
        <p:spPr/>
        <p:txBody>
          <a:bodyPr>
            <a:normAutofit/>
          </a:bodyPr>
          <a:lstStyle/>
          <a:p>
            <a:r>
              <a:rPr lang="en-US" dirty="0" smtClean="0"/>
              <a:t>A network is the infrastructure that allows more than one computer to communicate with each other.</a:t>
            </a:r>
          </a:p>
          <a:p>
            <a:r>
              <a:rPr lang="en-US" dirty="0" smtClean="0"/>
              <a:t>A network can be a simple as two computers, or millions of computers. The Internet is the largest network. </a:t>
            </a:r>
          </a:p>
          <a:p>
            <a:r>
              <a:rPr lang="en-US" dirty="0" smtClean="0"/>
              <a:t>Network Hardware includes routers, switches, and a myriad of devices for shaping traffic and various forms of protection. </a:t>
            </a:r>
          </a:p>
          <a:p>
            <a:r>
              <a:rPr lang="en-US" dirty="0" smtClean="0"/>
              <a:t>We will discuss some of these. </a:t>
            </a:r>
          </a:p>
        </p:txBody>
      </p:sp>
      <p:sp>
        <p:nvSpPr>
          <p:cNvPr id="4" name="Slide Number Placeholder 3"/>
          <p:cNvSpPr>
            <a:spLocks noGrp="1"/>
          </p:cNvSpPr>
          <p:nvPr>
            <p:ph type="sldNum" sz="quarter" idx="10"/>
          </p:nvPr>
        </p:nvSpPr>
        <p:spPr/>
        <p:txBody>
          <a:bodyPr/>
          <a:lstStyle/>
          <a:p>
            <a:pPr rtl="0">
              <a:defRPr/>
            </a:pPr>
            <a:fld id="{21422911-C9CB-4B9D-95FD-26B6049ED6BE}" type="slidenum">
              <a:rPr lang="en-US" kern="1200" smtClean="0">
                <a:ea typeface="+mn-ea"/>
                <a:cs typeface="+mn-cs"/>
              </a:rPr>
              <a:pPr rtl="0">
                <a:defRPr/>
              </a:pPr>
              <a:t>29</a:t>
            </a:fld>
            <a:endParaRPr lang="en-US" kern="1200" dirty="0">
              <a:ea typeface="+mn-ea"/>
              <a:cs typeface="+mn-cs"/>
            </a:endParaRPr>
          </a:p>
        </p:txBody>
      </p:sp>
    </p:spTree>
    <p:extLst>
      <p:ext uri="{BB962C8B-B14F-4D97-AF65-F5344CB8AC3E}">
        <p14:creationId xmlns:p14="http://schemas.microsoft.com/office/powerpoint/2010/main" val="474445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a:t>
            </a:fld>
            <a:endParaRPr lang="en-US" dirty="0"/>
          </a:p>
        </p:txBody>
      </p:sp>
      <p:sp>
        <p:nvSpPr>
          <p:cNvPr id="3" name="Title 2"/>
          <p:cNvSpPr>
            <a:spLocks noGrp="1"/>
          </p:cNvSpPr>
          <p:nvPr>
            <p:ph type="title"/>
          </p:nvPr>
        </p:nvSpPr>
        <p:spPr/>
        <p:txBody>
          <a:bodyPr/>
          <a:lstStyle/>
          <a:p>
            <a:r>
              <a:rPr lang="en-US" dirty="0"/>
              <a:t>Academic </a:t>
            </a:r>
            <a:r>
              <a:rPr lang="en-US" dirty="0" smtClean="0"/>
              <a:t>Calendar &amp; Sessions</a:t>
            </a:r>
            <a:endParaRPr lang="en-US" dirty="0"/>
          </a:p>
        </p:txBody>
      </p:sp>
      <p:pic>
        <p:nvPicPr>
          <p:cNvPr id="6" name="Picture 5"/>
          <p:cNvPicPr>
            <a:picLocks noChangeAspect="1"/>
          </p:cNvPicPr>
          <p:nvPr/>
        </p:nvPicPr>
        <p:blipFill>
          <a:blip r:embed="rId3"/>
          <a:stretch>
            <a:fillRect/>
          </a:stretch>
        </p:blipFill>
        <p:spPr>
          <a:xfrm>
            <a:off x="250863" y="1560427"/>
            <a:ext cx="8642274" cy="4459373"/>
          </a:xfrm>
          <a:prstGeom prst="rect">
            <a:avLst/>
          </a:prstGeom>
        </p:spPr>
      </p:pic>
    </p:spTree>
    <p:extLst>
      <p:ext uri="{BB962C8B-B14F-4D97-AF65-F5344CB8AC3E}">
        <p14:creationId xmlns:p14="http://schemas.microsoft.com/office/powerpoint/2010/main" val="20850930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smtClean="0"/>
              <a:t>Network Origins</a:t>
            </a:r>
          </a:p>
        </p:txBody>
      </p:sp>
      <p:sp>
        <p:nvSpPr>
          <p:cNvPr id="7171" name="Content Placeholder 2"/>
          <p:cNvSpPr>
            <a:spLocks noGrp="1"/>
          </p:cNvSpPr>
          <p:nvPr>
            <p:ph idx="1"/>
          </p:nvPr>
        </p:nvSpPr>
        <p:spPr/>
        <p:txBody>
          <a:bodyPr>
            <a:normAutofit lnSpcReduction="10000"/>
          </a:bodyPr>
          <a:lstStyle/>
          <a:p>
            <a:pPr>
              <a:defRPr/>
            </a:pPr>
            <a:r>
              <a:rPr lang="en-US" dirty="0" smtClean="0"/>
              <a:t> USSR's launch of Sputnik scares US into creating the Advanced Research Projects Agency (ARPA) in February 1958</a:t>
            </a:r>
          </a:p>
          <a:p>
            <a:pPr>
              <a:defRPr/>
            </a:pPr>
            <a:r>
              <a:rPr lang="en-US" dirty="0" smtClean="0"/>
              <a:t>Research suggested packet switching </a:t>
            </a:r>
            <a:r>
              <a:rPr lang="en-US" dirty="0" err="1" smtClean="0"/>
              <a:t>vs</a:t>
            </a:r>
            <a:r>
              <a:rPr lang="en-US" dirty="0" smtClean="0"/>
              <a:t> circuit switching communications network for survivability in the event of nuclear attack</a:t>
            </a:r>
          </a:p>
          <a:p>
            <a:pPr>
              <a:defRPr/>
            </a:pPr>
            <a:r>
              <a:rPr lang="en-US" dirty="0" smtClean="0"/>
              <a:t>ARPANET and MILNET born  </a:t>
            </a:r>
          </a:p>
          <a:p>
            <a:pPr>
              <a:defRPr/>
            </a:pPr>
            <a:r>
              <a:rPr lang="en-US" dirty="0" smtClean="0"/>
              <a:t>1969: Packet switched network demonstrated</a:t>
            </a:r>
          </a:p>
          <a:p>
            <a:pPr>
              <a:defRPr/>
            </a:pPr>
            <a:r>
              <a:rPr lang="en-US" dirty="0" smtClean="0"/>
              <a:t>1973: Work begins on TCP/IP</a:t>
            </a:r>
          </a:p>
          <a:p>
            <a:pPr>
              <a:defRPr/>
            </a:pPr>
            <a:r>
              <a:rPr lang="en-US" dirty="0" smtClean="0"/>
              <a:t>1983: First TCP/IP Protocol WAN operational</a:t>
            </a:r>
          </a:p>
        </p:txBody>
      </p:sp>
      <p:sp>
        <p:nvSpPr>
          <p:cNvPr id="7172" name="Slide Number Placeholder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FF2AA9B8-8E84-4BF5-98F3-B03628ECB58B}" type="slidenum">
              <a:rPr lang="en-US" smtClean="0">
                <a:solidFill>
                  <a:prstClr val="white"/>
                </a:solidFill>
              </a:rPr>
              <a:pPr fontAlgn="base">
                <a:spcBef>
                  <a:spcPct val="0"/>
                </a:spcBef>
                <a:spcAft>
                  <a:spcPct val="0"/>
                </a:spcAft>
              </a:pPr>
              <a:t>30</a:t>
            </a:fld>
            <a:endParaRPr lang="en-US" smtClean="0">
              <a:solidFill>
                <a:prstClr val="white"/>
              </a:solidFill>
            </a:endParaRPr>
          </a:p>
        </p:txBody>
      </p:sp>
    </p:spTree>
    <p:extLst>
      <p:ext uri="{BB962C8B-B14F-4D97-AF65-F5344CB8AC3E}">
        <p14:creationId xmlns:p14="http://schemas.microsoft.com/office/powerpoint/2010/main" val="38039164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r>
              <a:rPr lang="en-US" altLang="en-US"/>
              <a:t>What is a protocol?</a:t>
            </a:r>
          </a:p>
        </p:txBody>
      </p:sp>
      <p:sp>
        <p:nvSpPr>
          <p:cNvPr id="390147" name="Rectangle 3"/>
          <p:cNvSpPr>
            <a:spLocks noGrp="1" noChangeArrowheads="1"/>
          </p:cNvSpPr>
          <p:nvPr>
            <p:ph type="body" idx="1"/>
          </p:nvPr>
        </p:nvSpPr>
        <p:spPr/>
        <p:txBody>
          <a:bodyPr/>
          <a:lstStyle/>
          <a:p>
            <a:pPr lvl="1">
              <a:lnSpc>
                <a:spcPct val="115000"/>
              </a:lnSpc>
            </a:pPr>
            <a:r>
              <a:rPr lang="en-US" altLang="en-US"/>
              <a:t>Rules for communication</a:t>
            </a:r>
          </a:p>
          <a:p>
            <a:pPr lvl="1">
              <a:lnSpc>
                <a:spcPct val="115000"/>
              </a:lnSpc>
            </a:pPr>
            <a:r>
              <a:rPr lang="en-US" altLang="en-US"/>
              <a:t>Understood by different types of computers</a:t>
            </a:r>
          </a:p>
          <a:p>
            <a:pPr lvl="1"/>
            <a:r>
              <a:rPr lang="en-US" altLang="en-US"/>
              <a:t>A protocol is a standard set of rules that determines how computers communicate with each other across networks.</a:t>
            </a:r>
          </a:p>
          <a:p>
            <a:pPr lvl="1"/>
            <a:r>
              <a:rPr lang="en-US" altLang="en-US"/>
              <a:t>A network is two or more computers that are physically (logically) connected to each other and able to share information.</a:t>
            </a:r>
          </a:p>
          <a:p>
            <a:pPr lvl="1"/>
            <a:r>
              <a:rPr lang="en-US" altLang="en-US"/>
              <a:t>To understand and act on these messages, computers must agree on what a message means.  </a:t>
            </a:r>
          </a:p>
          <a:p>
            <a:pPr lvl="1">
              <a:lnSpc>
                <a:spcPct val="115000"/>
              </a:lnSpc>
            </a:pPr>
            <a:endParaRPr lang="en-US" altLang="en-US"/>
          </a:p>
        </p:txBody>
      </p:sp>
    </p:spTree>
    <p:extLst>
      <p:ext uri="{BB962C8B-B14F-4D97-AF65-F5344CB8AC3E}">
        <p14:creationId xmlns:p14="http://schemas.microsoft.com/office/powerpoint/2010/main" val="275205962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2194" name="Object 2">
            <a:hlinkClick r:id="" action="ppaction://ole?verb=0"/>
          </p:cNvPr>
          <p:cNvGraphicFramePr>
            <a:graphicFrameLocks/>
          </p:cNvGraphicFramePr>
          <p:nvPr/>
        </p:nvGraphicFramePr>
        <p:xfrm>
          <a:off x="2895600" y="3048000"/>
          <a:ext cx="5726112" cy="3148012"/>
        </p:xfrm>
        <a:graphic>
          <a:graphicData uri="http://schemas.openxmlformats.org/presentationml/2006/ole">
            <mc:AlternateContent xmlns:mc="http://schemas.openxmlformats.org/markup-compatibility/2006">
              <mc:Choice xmlns:v="urn:schemas-microsoft-com:vml" Requires="v">
                <p:oleObj spid="_x0000_s1047" name="VISIO" r:id="rId4" imgW="4081320" imgH="2538360" progId="Visio.Drawing.11">
                  <p:embed/>
                </p:oleObj>
              </mc:Choice>
              <mc:Fallback>
                <p:oleObj name="VISIO" r:id="rId4" imgW="4081320" imgH="2538360" progId="Visio.Drawing.11">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048000"/>
                        <a:ext cx="5726112" cy="314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2195" name="Rectangle 3"/>
          <p:cNvSpPr>
            <a:spLocks noGrp="1" noChangeArrowheads="1"/>
          </p:cNvSpPr>
          <p:nvPr>
            <p:ph type="title"/>
          </p:nvPr>
        </p:nvSpPr>
        <p:spPr/>
        <p:txBody>
          <a:bodyPr/>
          <a:lstStyle/>
          <a:p>
            <a:r>
              <a:rPr lang="en-US" altLang="en-US"/>
              <a:t>Practical Examples</a:t>
            </a:r>
          </a:p>
        </p:txBody>
      </p:sp>
      <p:sp>
        <p:nvSpPr>
          <p:cNvPr id="392196" name="Rectangle 4"/>
          <p:cNvSpPr>
            <a:spLocks noGrp="1" noChangeArrowheads="1"/>
          </p:cNvSpPr>
          <p:nvPr>
            <p:ph type="body" idx="1"/>
          </p:nvPr>
        </p:nvSpPr>
        <p:spPr/>
        <p:txBody>
          <a:bodyPr/>
          <a:lstStyle/>
          <a:p>
            <a:pPr>
              <a:lnSpc>
                <a:spcPct val="85000"/>
              </a:lnSpc>
              <a:spcAft>
                <a:spcPct val="40000"/>
              </a:spcAft>
              <a:buClr>
                <a:srgbClr val="680116"/>
              </a:buClr>
              <a:buSzPct val="75000"/>
              <a:buFont typeface="Wingdings" pitchFamily="2" charset="2"/>
              <a:buChar char="n"/>
            </a:pPr>
            <a:r>
              <a:rPr lang="en-US" altLang="en-US" sz="2200" dirty="0"/>
              <a:t>People using Morse Code agree that a given combination of  dots and dashes will always have the same meaning.  </a:t>
            </a:r>
          </a:p>
          <a:p>
            <a:pPr>
              <a:lnSpc>
                <a:spcPct val="85000"/>
              </a:lnSpc>
              <a:spcAft>
                <a:spcPct val="40000"/>
              </a:spcAft>
              <a:buClr>
                <a:srgbClr val="680116"/>
              </a:buClr>
              <a:buSzPct val="75000"/>
              <a:buFont typeface="Wingdings" pitchFamily="2" charset="2"/>
              <a:buChar char="n"/>
            </a:pPr>
            <a:r>
              <a:rPr lang="en-US" altLang="en-US" sz="2200" dirty="0"/>
              <a:t>Someone who speaks only Russian and someone who speaks only Greek can exchange messages using Morse Code because they agree on the format and method  for exchanging messages.</a:t>
            </a:r>
            <a:r>
              <a:rPr lang="en-US" altLang="en-US" sz="2500" dirty="0"/>
              <a:t> </a:t>
            </a:r>
          </a:p>
          <a:p>
            <a:pPr>
              <a:lnSpc>
                <a:spcPct val="85000"/>
              </a:lnSpc>
            </a:pPr>
            <a:endParaRPr lang="en-US" sz="2400" dirty="0"/>
          </a:p>
        </p:txBody>
      </p:sp>
      <p:sp>
        <p:nvSpPr>
          <p:cNvPr id="392197" name="Text Box 5"/>
          <p:cNvSpPr txBox="1">
            <a:spLocks noChangeArrowheads="1"/>
          </p:cNvSpPr>
          <p:nvPr/>
        </p:nvSpPr>
        <p:spPr bwMode="auto">
          <a:xfrm>
            <a:off x="381000" y="4191000"/>
            <a:ext cx="2540000" cy="819150"/>
          </a:xfrm>
          <a:prstGeom prst="rect">
            <a:avLst/>
          </a:prstGeom>
          <a:noFill/>
          <a:ln w="38100">
            <a:noFill/>
            <a:miter lim="800000"/>
            <a:headEnd/>
            <a:tailEnd/>
          </a:ln>
          <a:effectLst/>
        </p:spPr>
        <p:txBody>
          <a:bodyPr lIns="90488" tIns="44450" rIns="90488" bIns="44450">
            <a:spAutoFit/>
          </a:bodyPr>
          <a:lstStyle/>
          <a:p>
            <a:pPr algn="ctr" eaLnBrk="0" hangingPunct="0">
              <a:spcBef>
                <a:spcPct val="50000"/>
              </a:spcBef>
            </a:pPr>
            <a:r>
              <a:rPr lang="en-US" dirty="0">
                <a:solidFill>
                  <a:srgbClr val="000000"/>
                </a:solidFill>
                <a:latin typeface="Arial Black" pitchFamily="34" charset="0"/>
              </a:rPr>
              <a:t>The US Post Office:</a:t>
            </a:r>
          </a:p>
        </p:txBody>
      </p:sp>
    </p:spTree>
    <p:extLst>
      <p:ext uri="{BB962C8B-B14F-4D97-AF65-F5344CB8AC3E}">
        <p14:creationId xmlns:p14="http://schemas.microsoft.com/office/powerpoint/2010/main" val="323689623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dirty="0" smtClean="0"/>
              <a:t>How Your Computer Talks</a:t>
            </a:r>
          </a:p>
        </p:txBody>
      </p:sp>
      <p:sp>
        <p:nvSpPr>
          <p:cNvPr id="8195" name="Slide Number Placeholder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fld id="{B217BEF4-146D-4E9C-BFBA-AB4F26C97D0E}" type="slidenum">
              <a:rPr lang="en-US" smtClean="0">
                <a:solidFill>
                  <a:prstClr val="white"/>
                </a:solidFill>
              </a:rPr>
              <a:pPr fontAlgn="base">
                <a:spcBef>
                  <a:spcPct val="0"/>
                </a:spcBef>
                <a:spcAft>
                  <a:spcPct val="0"/>
                </a:spcAft>
              </a:pPr>
              <a:t>33</a:t>
            </a:fld>
            <a:endParaRPr lang="en-US" smtClean="0">
              <a:solidFill>
                <a:prstClr val="white"/>
              </a:solidFill>
            </a:endParaRPr>
          </a:p>
        </p:txBody>
      </p:sp>
      <p:pic>
        <p:nvPicPr>
          <p:cNvPr id="8196" name="Picture 2"/>
          <p:cNvPicPr>
            <a:picLocks noChangeAspect="1" noChangeArrowheads="1"/>
          </p:cNvPicPr>
          <p:nvPr/>
        </p:nvPicPr>
        <p:blipFill>
          <a:blip r:embed="rId2" cstate="print"/>
          <a:srcRect/>
          <a:stretch>
            <a:fillRect/>
          </a:stretch>
        </p:blipFill>
        <p:spPr bwMode="auto">
          <a:xfrm>
            <a:off x="0" y="1114425"/>
            <a:ext cx="9144000" cy="5187950"/>
          </a:xfrm>
          <a:prstGeom prst="rect">
            <a:avLst/>
          </a:prstGeom>
          <a:noFill/>
          <a:ln w="9525">
            <a:noFill/>
            <a:miter lim="800000"/>
            <a:headEnd/>
            <a:tailEnd/>
          </a:ln>
        </p:spPr>
      </p:pic>
    </p:spTree>
    <p:extLst>
      <p:ext uri="{BB962C8B-B14F-4D97-AF65-F5344CB8AC3E}">
        <p14:creationId xmlns:p14="http://schemas.microsoft.com/office/powerpoint/2010/main" val="10384883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a:grpSpLocks/>
          </p:cNvGrpSpPr>
          <p:nvPr/>
        </p:nvGrpSpPr>
        <p:grpSpPr bwMode="auto">
          <a:xfrm>
            <a:off x="1537596" y="2506655"/>
            <a:ext cx="6018212" cy="2316162"/>
            <a:chOff x="458357" y="1798025"/>
            <a:chExt cx="6018643" cy="2316775"/>
          </a:xfrm>
        </p:grpSpPr>
        <p:sp>
          <p:nvSpPr>
            <p:cNvPr id="10" name="Oval 9"/>
            <p:cNvSpPr>
              <a:spLocks noChangeAspect="1"/>
            </p:cNvSpPr>
            <p:nvPr/>
          </p:nvSpPr>
          <p:spPr>
            <a:xfrm>
              <a:off x="458357" y="1798025"/>
              <a:ext cx="2286000" cy="2247693"/>
            </a:xfrm>
            <a:prstGeom prst="ellipse">
              <a:avLst/>
            </a:prstGeom>
            <a:gradFill flip="none" rotWithShape="1">
              <a:gsLst>
                <a:gs pos="0">
                  <a:schemeClr val="bg1">
                    <a:alpha val="0"/>
                  </a:schemeClr>
                </a:gs>
                <a:gs pos="61000">
                  <a:schemeClr val="accent3">
                    <a:lumMod val="75000"/>
                  </a:schemeClr>
                </a:gs>
                <a:gs pos="48000">
                  <a:schemeClr val="bg1">
                    <a:alpha val="0"/>
                  </a:schemeClr>
                </a:gs>
                <a:gs pos="51000">
                  <a:schemeClr val="accent3">
                    <a:lumMod val="60000"/>
                    <a:lumOff val="40000"/>
                  </a:schemeClr>
                </a:gs>
                <a:gs pos="100000">
                  <a:schemeClr val="accent3">
                    <a:lumMod val="7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Line Callout 1 (Accent Bar) 13"/>
            <p:cNvSpPr/>
            <p:nvPr/>
          </p:nvSpPr>
          <p:spPr>
            <a:xfrm>
              <a:off x="3276371" y="3581259"/>
              <a:ext cx="3200629" cy="533541"/>
            </a:xfrm>
            <a:prstGeom prst="accentCallout1">
              <a:avLst>
                <a:gd name="adj1" fmla="val 18750"/>
                <a:gd name="adj2" fmla="val -8333"/>
                <a:gd name="adj3" fmla="val -32690"/>
                <a:gd name="adj4" fmla="val -22882"/>
              </a:avLst>
            </a:prstGeom>
            <a:solidFill>
              <a:schemeClr val="accent3">
                <a:lumMod val="75000"/>
              </a:schemeClr>
            </a:solidFill>
            <a:ln w="38100">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b="1" dirty="0">
                  <a:latin typeface="Bookman Old Style" pitchFamily="18" charset="0"/>
                </a:rPr>
                <a:t>ETHERNET</a:t>
              </a:r>
              <a:r>
                <a:rPr lang="en-US" dirty="0">
                  <a:latin typeface="Bookman Old Style" pitchFamily="18" charset="0"/>
                </a:rPr>
                <a:t> 	</a:t>
              </a:r>
              <a:r>
                <a:rPr lang="en-US" i="1" dirty="0">
                  <a:latin typeface="Bookman Old Style" pitchFamily="18" charset="0"/>
                </a:rPr>
                <a:t>FRAME</a:t>
              </a:r>
            </a:p>
          </p:txBody>
        </p:sp>
      </p:grpSp>
      <p:grpSp>
        <p:nvGrpSpPr>
          <p:cNvPr id="15" name="Group 14"/>
          <p:cNvGrpSpPr>
            <a:grpSpLocks/>
          </p:cNvGrpSpPr>
          <p:nvPr/>
        </p:nvGrpSpPr>
        <p:grpSpPr bwMode="auto">
          <a:xfrm>
            <a:off x="1866208" y="2830505"/>
            <a:ext cx="5689600" cy="1598612"/>
            <a:chOff x="788092" y="2122235"/>
            <a:chExt cx="5688908" cy="1599273"/>
          </a:xfrm>
        </p:grpSpPr>
        <p:sp>
          <p:nvSpPr>
            <p:cNvPr id="9" name="Oval 8"/>
            <p:cNvSpPr>
              <a:spLocks noChangeAspect="1"/>
            </p:cNvSpPr>
            <p:nvPr/>
          </p:nvSpPr>
          <p:spPr>
            <a:xfrm>
              <a:off x="788092" y="2122235"/>
              <a:ext cx="1626529" cy="1599273"/>
            </a:xfrm>
            <a:prstGeom prst="ellipse">
              <a:avLst/>
            </a:prstGeom>
            <a:gradFill flip="none" rotWithShape="1">
              <a:gsLst>
                <a:gs pos="0">
                  <a:schemeClr val="bg1">
                    <a:alpha val="0"/>
                  </a:schemeClr>
                </a:gs>
                <a:gs pos="56000">
                  <a:schemeClr val="accent2">
                    <a:lumMod val="75000"/>
                    <a:alpha val="98000"/>
                  </a:schemeClr>
                </a:gs>
                <a:gs pos="40000">
                  <a:schemeClr val="bg1">
                    <a:alpha val="0"/>
                  </a:schemeClr>
                </a:gs>
                <a:gs pos="47000">
                  <a:schemeClr val="accent2">
                    <a:lumMod val="60000"/>
                    <a:lumOff val="40000"/>
                  </a:schemeClr>
                </a:gs>
                <a:gs pos="100000">
                  <a:schemeClr val="accent2">
                    <a:lumMod val="50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Line Callout 1 (Accent Bar) 12"/>
            <p:cNvSpPr/>
            <p:nvPr/>
          </p:nvSpPr>
          <p:spPr>
            <a:xfrm>
              <a:off x="3276989" y="2971898"/>
              <a:ext cx="3200011" cy="533621"/>
            </a:xfrm>
            <a:prstGeom prst="accentCallout1">
              <a:avLst>
                <a:gd name="adj1" fmla="val 18750"/>
                <a:gd name="adj2" fmla="val -8333"/>
                <a:gd name="adj3" fmla="val -2952"/>
                <a:gd name="adj4" fmla="val -30315"/>
              </a:avLst>
            </a:prstGeom>
            <a:solidFill>
              <a:schemeClr val="accent2">
                <a:lumMod val="75000"/>
              </a:schemeClr>
            </a:solidFill>
            <a:ln w="38100">
              <a:solidFill>
                <a:schemeClr val="accent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b="1" dirty="0">
                  <a:latin typeface="Bookman Old Style" pitchFamily="18" charset="0"/>
                </a:rPr>
                <a:t>IP</a:t>
              </a:r>
              <a:r>
                <a:rPr lang="en-US" dirty="0">
                  <a:latin typeface="Bookman Old Style" pitchFamily="18" charset="0"/>
                </a:rPr>
                <a:t> 		</a:t>
              </a:r>
              <a:r>
                <a:rPr lang="en-US" i="1" dirty="0">
                  <a:latin typeface="Bookman Old Style" pitchFamily="18" charset="0"/>
                </a:rPr>
                <a:t>PACKET</a:t>
              </a:r>
            </a:p>
          </p:txBody>
        </p:sp>
      </p:grpSp>
      <p:grpSp>
        <p:nvGrpSpPr>
          <p:cNvPr id="11" name="Group 10"/>
          <p:cNvGrpSpPr>
            <a:grpSpLocks/>
          </p:cNvGrpSpPr>
          <p:nvPr/>
        </p:nvGrpSpPr>
        <p:grpSpPr bwMode="auto">
          <a:xfrm>
            <a:off x="2147196" y="3070217"/>
            <a:ext cx="5408612" cy="1084263"/>
            <a:chOff x="1067957" y="2362200"/>
            <a:chExt cx="5409043" cy="1084133"/>
          </a:xfrm>
        </p:grpSpPr>
        <p:sp>
          <p:nvSpPr>
            <p:cNvPr id="7" name="Oval 6"/>
            <p:cNvSpPr>
              <a:spLocks noChangeAspect="1"/>
            </p:cNvSpPr>
            <p:nvPr/>
          </p:nvSpPr>
          <p:spPr>
            <a:xfrm>
              <a:off x="1067957" y="2397410"/>
              <a:ext cx="1066800" cy="1048923"/>
            </a:xfrm>
            <a:prstGeom prst="ellipse">
              <a:avLst/>
            </a:prstGeom>
            <a:gradFill flip="none" rotWithShape="1">
              <a:gsLst>
                <a:gs pos="36000">
                  <a:schemeClr val="bg1">
                    <a:alpha val="0"/>
                  </a:schemeClr>
                </a:gs>
                <a:gs pos="0">
                  <a:schemeClr val="bg1">
                    <a:alpha val="0"/>
                  </a:schemeClr>
                </a:gs>
                <a:gs pos="54000">
                  <a:schemeClr val="tx2">
                    <a:lumMod val="75000"/>
                  </a:schemeClr>
                </a:gs>
                <a:gs pos="41000">
                  <a:schemeClr val="tx2">
                    <a:lumMod val="60000"/>
                    <a:lumOff val="40000"/>
                  </a:schemeClr>
                </a:gs>
                <a:gs pos="100000">
                  <a:schemeClr val="tx2"/>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Line Callout 1 (Accent Bar) 11"/>
            <p:cNvSpPr/>
            <p:nvPr/>
          </p:nvSpPr>
          <p:spPr>
            <a:xfrm>
              <a:off x="3276345" y="2362200"/>
              <a:ext cx="3200655" cy="533336"/>
            </a:xfrm>
            <a:prstGeom prst="accentCallout1">
              <a:avLst>
                <a:gd name="adj1" fmla="val 18750"/>
                <a:gd name="adj2" fmla="val -8333"/>
                <a:gd name="adj3" fmla="val 91509"/>
                <a:gd name="adj4" fmla="val -38625"/>
              </a:avLst>
            </a:prstGeom>
            <a:solidFill>
              <a:schemeClr val="accent1">
                <a:lumMod val="75000"/>
              </a:schemeClr>
            </a:solidFill>
            <a:ln w="38100">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b="1" dirty="0">
                  <a:latin typeface="Bookman Old Style" pitchFamily="18" charset="0"/>
                </a:rPr>
                <a:t>TCP</a:t>
              </a:r>
              <a:r>
                <a:rPr lang="en-US" dirty="0">
                  <a:latin typeface="Bookman Old Style" pitchFamily="18" charset="0"/>
                </a:rPr>
                <a:t> 		</a:t>
              </a:r>
              <a:r>
                <a:rPr lang="en-US" i="1" dirty="0">
                  <a:latin typeface="Bookman Old Style" pitchFamily="18" charset="0"/>
                </a:rPr>
                <a:t>SEGMENT</a:t>
              </a:r>
            </a:p>
          </p:txBody>
        </p:sp>
      </p:grpSp>
      <p:grpSp>
        <p:nvGrpSpPr>
          <p:cNvPr id="66564" name="Group 4"/>
          <p:cNvGrpSpPr>
            <a:grpSpLocks/>
          </p:cNvGrpSpPr>
          <p:nvPr/>
        </p:nvGrpSpPr>
        <p:grpSpPr bwMode="auto">
          <a:xfrm>
            <a:off x="2374208" y="2460617"/>
            <a:ext cx="5181600" cy="1470025"/>
            <a:chOff x="1295400" y="1752600"/>
            <a:chExt cx="5181600" cy="1470102"/>
          </a:xfrm>
        </p:grpSpPr>
        <p:sp>
          <p:nvSpPr>
            <p:cNvPr id="8" name="Oval 7"/>
            <p:cNvSpPr>
              <a:spLocks noChangeAspect="1"/>
            </p:cNvSpPr>
            <p:nvPr/>
          </p:nvSpPr>
          <p:spPr>
            <a:xfrm>
              <a:off x="1295400" y="2621042"/>
              <a:ext cx="611914" cy="601660"/>
            </a:xfrm>
            <a:prstGeom prst="ellipse">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3" name="Line Callout 1 (Accent Bar) 2"/>
            <p:cNvSpPr/>
            <p:nvPr/>
          </p:nvSpPr>
          <p:spPr>
            <a:xfrm>
              <a:off x="3276600" y="1752600"/>
              <a:ext cx="3200400" cy="533428"/>
            </a:xfrm>
            <a:prstGeom prst="accentCallout1">
              <a:avLst>
                <a:gd name="adj1" fmla="val 18750"/>
                <a:gd name="adj2" fmla="val -8333"/>
                <a:gd name="adj3" fmla="val 196464"/>
                <a:gd name="adj4" fmla="val -47664"/>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b="1" dirty="0">
                  <a:latin typeface="Bookman Old Style" pitchFamily="18" charset="0"/>
                </a:rPr>
                <a:t>DATA</a:t>
              </a:r>
            </a:p>
          </p:txBody>
        </p:sp>
      </p:grpSp>
      <p:sp>
        <p:nvSpPr>
          <p:cNvPr id="66566" name="Slide Number Placeholder 4"/>
          <p:cNvSpPr>
            <a:spLocks noGrp="1"/>
          </p:cNvSpPr>
          <p:nvPr>
            <p:ph type="sldNum" sz="quarter" idx="10"/>
          </p:nvPr>
        </p:nvSpPr>
        <p:spPr/>
        <p:txBody>
          <a:bodyPr/>
          <a:lstStyle/>
          <a:p>
            <a:fld id="{00D33E25-54C0-41B2-AF58-27214D260378}" type="slidenum">
              <a:rPr lang="en-US" smtClean="0"/>
              <a:pPr/>
              <a:t>34</a:t>
            </a:fld>
            <a:endParaRPr lang="en-US" smtClean="0"/>
          </a:p>
        </p:txBody>
      </p:sp>
      <p:sp>
        <p:nvSpPr>
          <p:cNvPr id="66565" name="Title 1"/>
          <p:cNvSpPr>
            <a:spLocks noGrp="1"/>
          </p:cNvSpPr>
          <p:nvPr>
            <p:ph type="title"/>
          </p:nvPr>
        </p:nvSpPr>
        <p:spPr/>
        <p:txBody>
          <a:bodyPr/>
          <a:lstStyle/>
          <a:p>
            <a:r>
              <a:rPr lang="en-US" smtClean="0"/>
              <a:t>Data Encapsulation: Protocols in Use</a:t>
            </a:r>
          </a:p>
        </p:txBody>
      </p:sp>
    </p:spTree>
    <p:extLst>
      <p:ext uri="{BB962C8B-B14F-4D97-AF65-F5344CB8AC3E}">
        <p14:creationId xmlns:p14="http://schemas.microsoft.com/office/powerpoint/2010/main" val="326246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35</a:t>
            </a:fld>
            <a:endParaRPr lang="en-US" dirty="0"/>
          </a:p>
        </p:txBody>
      </p:sp>
      <p:sp>
        <p:nvSpPr>
          <p:cNvPr id="3" name="Title 2"/>
          <p:cNvSpPr>
            <a:spLocks noGrp="1"/>
          </p:cNvSpPr>
          <p:nvPr>
            <p:ph type="title"/>
          </p:nvPr>
        </p:nvSpPr>
        <p:spPr/>
        <p:txBody>
          <a:bodyPr/>
          <a:lstStyle/>
          <a:p>
            <a:r>
              <a:rPr lang="en-US" dirty="0"/>
              <a:t>Data Encapsulation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0"/>
            <a:ext cx="7050823" cy="462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00628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OSI Model. </a:t>
            </a:r>
            <a:br>
              <a:rPr lang="en-US" dirty="0" smtClean="0"/>
            </a:br>
            <a:r>
              <a:rPr lang="en-US" dirty="0" smtClean="0">
                <a:solidFill>
                  <a:schemeClr val="bg1">
                    <a:lumMod val="50000"/>
                  </a:schemeClr>
                </a:solidFill>
              </a:rPr>
              <a:t>It’s a Model.</a:t>
            </a:r>
            <a:br>
              <a:rPr lang="en-US" dirty="0" smtClean="0">
                <a:solidFill>
                  <a:schemeClr val="bg1">
                    <a:lumMod val="50000"/>
                  </a:schemeClr>
                </a:solidFill>
              </a:rPr>
            </a:br>
            <a:r>
              <a:rPr lang="en-US" dirty="0" smtClean="0"/>
              <a:t>It’s only a Model.</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312115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008" name="Rectangle 40"/>
          <p:cNvSpPr>
            <a:spLocks noChangeArrowheads="1"/>
          </p:cNvSpPr>
          <p:nvPr/>
        </p:nvSpPr>
        <p:spPr bwMode="auto">
          <a:xfrm>
            <a:off x="685800" y="2042721"/>
            <a:ext cx="2057400" cy="36997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lIns="92075" tIns="46038" rIns="92075" bIns="46038">
            <a:spAutoFit/>
          </a:bodyPr>
          <a:lstStyle/>
          <a:p>
            <a:pPr algn="ctr" eaLnBrk="0" hangingPunct="0">
              <a:spcBef>
                <a:spcPct val="50000"/>
              </a:spcBef>
            </a:pPr>
            <a:r>
              <a:rPr lang="en-US">
                <a:solidFill>
                  <a:srgbClr val="FF0000"/>
                </a:solidFill>
                <a:latin typeface="Arial Black" pitchFamily="34" charset="0"/>
              </a:rPr>
              <a:t>CLIENT</a:t>
            </a:r>
          </a:p>
        </p:txBody>
      </p:sp>
      <p:sp>
        <p:nvSpPr>
          <p:cNvPr id="468009" name="Rectangle 41"/>
          <p:cNvSpPr>
            <a:spLocks noChangeArrowheads="1"/>
          </p:cNvSpPr>
          <p:nvPr/>
        </p:nvSpPr>
        <p:spPr bwMode="auto">
          <a:xfrm>
            <a:off x="6400800" y="2042721"/>
            <a:ext cx="2057400" cy="36997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lIns="92075" tIns="46038" rIns="92075" bIns="46038">
            <a:spAutoFit/>
          </a:bodyPr>
          <a:lstStyle/>
          <a:p>
            <a:pPr algn="ctr" eaLnBrk="0" hangingPunct="0">
              <a:spcBef>
                <a:spcPct val="50000"/>
              </a:spcBef>
            </a:pPr>
            <a:r>
              <a:rPr lang="en-US">
                <a:solidFill>
                  <a:srgbClr val="FF0000"/>
                </a:solidFill>
                <a:latin typeface="Arial Black" pitchFamily="34" charset="0"/>
              </a:rPr>
              <a:t>SERVER</a:t>
            </a:r>
          </a:p>
        </p:txBody>
      </p:sp>
      <p:sp>
        <p:nvSpPr>
          <p:cNvPr id="468010" name="Line 42"/>
          <p:cNvSpPr>
            <a:spLocks noChangeShapeType="1"/>
          </p:cNvSpPr>
          <p:nvPr/>
        </p:nvSpPr>
        <p:spPr bwMode="auto">
          <a:xfrm>
            <a:off x="3124200" y="2031696"/>
            <a:ext cx="0" cy="2819400"/>
          </a:xfrm>
          <a:prstGeom prst="line">
            <a:avLst/>
          </a:prstGeom>
          <a:noFill/>
          <a:ln w="57150">
            <a:solidFill>
              <a:schemeClr val="tx1"/>
            </a:solidFill>
            <a:round/>
            <a:headEnd type="none" w="sm" len="sm"/>
            <a:tailEnd type="stealth" w="lg" len="lg"/>
          </a:ln>
          <a:effectLst/>
        </p:spPr>
        <p:txBody>
          <a:bodyPr wrap="none" anchor="ctr"/>
          <a:lstStyle/>
          <a:p>
            <a:endParaRPr lang="en-US"/>
          </a:p>
        </p:txBody>
      </p:sp>
      <p:sp>
        <p:nvSpPr>
          <p:cNvPr id="468011" name="Line 43"/>
          <p:cNvSpPr>
            <a:spLocks noChangeShapeType="1"/>
          </p:cNvSpPr>
          <p:nvPr/>
        </p:nvSpPr>
        <p:spPr bwMode="auto">
          <a:xfrm>
            <a:off x="6019800" y="2107896"/>
            <a:ext cx="0" cy="2743200"/>
          </a:xfrm>
          <a:prstGeom prst="line">
            <a:avLst/>
          </a:prstGeom>
          <a:noFill/>
          <a:ln w="57150">
            <a:solidFill>
              <a:schemeClr val="tx1"/>
            </a:solidFill>
            <a:round/>
            <a:headEnd type="stealth" w="lg" len="lg"/>
            <a:tailEnd type="none" w="lg" len="lg"/>
          </a:ln>
          <a:effectLst/>
        </p:spPr>
        <p:txBody>
          <a:bodyPr wrap="none" anchor="ctr"/>
          <a:lstStyle/>
          <a:p>
            <a:endParaRPr lang="en-US"/>
          </a:p>
        </p:txBody>
      </p:sp>
      <p:sp>
        <p:nvSpPr>
          <p:cNvPr id="468012" name="Line 44"/>
          <p:cNvSpPr>
            <a:spLocks noChangeShapeType="1"/>
          </p:cNvSpPr>
          <p:nvPr/>
        </p:nvSpPr>
        <p:spPr bwMode="auto">
          <a:xfrm>
            <a:off x="3124200" y="5003496"/>
            <a:ext cx="2895600" cy="0"/>
          </a:xfrm>
          <a:prstGeom prst="line">
            <a:avLst/>
          </a:prstGeom>
          <a:noFill/>
          <a:ln w="57150">
            <a:solidFill>
              <a:schemeClr val="tx1"/>
            </a:solidFill>
            <a:round/>
            <a:headEnd type="none" w="sm" len="sm"/>
            <a:tailEnd type="stealth" w="lg" len="lg"/>
          </a:ln>
          <a:effectLst/>
        </p:spPr>
        <p:txBody>
          <a:bodyPr wrap="none" anchor="ctr"/>
          <a:lstStyle/>
          <a:p>
            <a:endParaRPr lang="en-US"/>
          </a:p>
        </p:txBody>
      </p:sp>
      <p:sp>
        <p:nvSpPr>
          <p:cNvPr id="468013" name="Rectangle 45"/>
          <p:cNvSpPr>
            <a:spLocks noChangeArrowheads="1"/>
          </p:cNvSpPr>
          <p:nvPr/>
        </p:nvSpPr>
        <p:spPr bwMode="auto">
          <a:xfrm rot="5400000">
            <a:off x="2062958" y="3332609"/>
            <a:ext cx="2819398" cy="369974"/>
          </a:xfrm>
          <a:prstGeom prst="rect">
            <a:avLst/>
          </a:prstGeom>
          <a:noFill/>
          <a:ln w="9525">
            <a:noFill/>
            <a:miter lim="800000"/>
            <a:headEnd/>
            <a:tailEnd/>
          </a:ln>
          <a:effectLst/>
        </p:spPr>
        <p:txBody>
          <a:bodyPr wrap="square" lIns="92075" tIns="46038" rIns="92075" bIns="46038">
            <a:spAutoFit/>
          </a:bodyPr>
          <a:lstStyle/>
          <a:p>
            <a:pPr eaLnBrk="0" hangingPunct="0">
              <a:spcBef>
                <a:spcPct val="50000"/>
              </a:spcBef>
            </a:pPr>
            <a:r>
              <a:rPr lang="en-US" sz="1800" b="1" dirty="0">
                <a:solidFill>
                  <a:srgbClr val="000000"/>
                </a:solidFill>
              </a:rPr>
              <a:t>Data travels down the stack </a:t>
            </a:r>
          </a:p>
        </p:txBody>
      </p:sp>
      <p:sp>
        <p:nvSpPr>
          <p:cNvPr id="468014" name="Rectangle 46"/>
          <p:cNvSpPr>
            <a:spLocks noChangeArrowheads="1"/>
          </p:cNvSpPr>
          <p:nvPr/>
        </p:nvSpPr>
        <p:spPr bwMode="auto">
          <a:xfrm>
            <a:off x="3454400" y="5017783"/>
            <a:ext cx="2260600" cy="366712"/>
          </a:xfrm>
          <a:prstGeom prst="rect">
            <a:avLst/>
          </a:prstGeom>
          <a:noFill/>
          <a:ln w="9525" algn="ctr">
            <a:noFill/>
            <a:miter lim="800000"/>
            <a:headEnd/>
            <a:tailEnd/>
          </a:ln>
          <a:effectLst/>
        </p:spPr>
        <p:txBody>
          <a:bodyPr wrap="square" lIns="92075" tIns="46038" rIns="92075" bIns="46038">
            <a:spAutoFit/>
          </a:bodyPr>
          <a:lstStyle/>
          <a:p>
            <a:pPr eaLnBrk="0" hangingPunct="0">
              <a:spcBef>
                <a:spcPct val="50000"/>
              </a:spcBef>
            </a:pPr>
            <a:r>
              <a:rPr lang="en-US" sz="1800" b="1" dirty="0">
                <a:solidFill>
                  <a:srgbClr val="000000"/>
                </a:solidFill>
              </a:rPr>
              <a:t>Through the network </a:t>
            </a:r>
          </a:p>
        </p:txBody>
      </p:sp>
      <p:sp>
        <p:nvSpPr>
          <p:cNvPr id="468015" name="Rectangle 47"/>
          <p:cNvSpPr>
            <a:spLocks noChangeArrowheads="1"/>
          </p:cNvSpPr>
          <p:nvPr/>
        </p:nvSpPr>
        <p:spPr bwMode="auto">
          <a:xfrm rot="16200000">
            <a:off x="4263230" y="3253232"/>
            <a:ext cx="2813051" cy="369974"/>
          </a:xfrm>
          <a:prstGeom prst="rect">
            <a:avLst/>
          </a:prstGeom>
          <a:noFill/>
          <a:ln w="9525" algn="ctr">
            <a:noFill/>
            <a:miter lim="800000"/>
            <a:headEnd/>
            <a:tailEnd/>
          </a:ln>
          <a:effectLst/>
        </p:spPr>
        <p:txBody>
          <a:bodyPr wrap="square" lIns="92075" tIns="46038" rIns="92075" bIns="46038">
            <a:spAutoFit/>
          </a:bodyPr>
          <a:lstStyle/>
          <a:p>
            <a:pPr eaLnBrk="0" hangingPunct="0">
              <a:spcBef>
                <a:spcPct val="50000"/>
              </a:spcBef>
            </a:pPr>
            <a:r>
              <a:rPr lang="en-US" sz="1800" b="1" dirty="0">
                <a:solidFill>
                  <a:srgbClr val="000000"/>
                </a:solidFill>
              </a:rPr>
              <a:t>Then up the receiving stack </a:t>
            </a:r>
          </a:p>
        </p:txBody>
      </p:sp>
      <p:grpSp>
        <p:nvGrpSpPr>
          <p:cNvPr id="2" name="Group 49"/>
          <p:cNvGrpSpPr>
            <a:grpSpLocks/>
          </p:cNvGrpSpPr>
          <p:nvPr/>
        </p:nvGrpSpPr>
        <p:grpSpPr bwMode="auto">
          <a:xfrm>
            <a:off x="6407150" y="2774644"/>
            <a:ext cx="2038350" cy="469900"/>
            <a:chOff x="3988" y="1572"/>
            <a:chExt cx="1284" cy="296"/>
          </a:xfrm>
        </p:grpSpPr>
        <p:sp>
          <p:nvSpPr>
            <p:cNvPr id="468018" name="Rectangle 50"/>
            <p:cNvSpPr>
              <a:spLocks noChangeArrowheads="1"/>
            </p:cNvSpPr>
            <p:nvPr/>
          </p:nvSpPr>
          <p:spPr bwMode="auto">
            <a:xfrm>
              <a:off x="3988" y="1572"/>
              <a:ext cx="232" cy="296"/>
            </a:xfrm>
            <a:prstGeom prst="rect">
              <a:avLst/>
            </a:prstGeom>
            <a:solidFill>
              <a:srgbClr val="EAEAEA"/>
            </a:solidFill>
            <a:ln w="12700">
              <a:solidFill>
                <a:schemeClr val="hlink"/>
              </a:solidFill>
              <a:miter lim="800000"/>
              <a:headEnd/>
              <a:tailEnd/>
            </a:ln>
            <a:effectLst/>
          </p:spPr>
          <p:txBody>
            <a:bodyPr wrap="none" anchor="ctr"/>
            <a:lstStyle/>
            <a:p>
              <a:endParaRPr lang="en-US"/>
            </a:p>
          </p:txBody>
        </p:sp>
        <p:sp>
          <p:nvSpPr>
            <p:cNvPr id="468019" name="Rectangle 51"/>
            <p:cNvSpPr>
              <a:spLocks noChangeArrowheads="1"/>
            </p:cNvSpPr>
            <p:nvPr/>
          </p:nvSpPr>
          <p:spPr bwMode="auto">
            <a:xfrm>
              <a:off x="4228" y="1572"/>
              <a:ext cx="1044" cy="296"/>
            </a:xfrm>
            <a:prstGeom prst="rect">
              <a:avLst/>
            </a:prstGeom>
            <a:solidFill>
              <a:srgbClr val="EAEAEA"/>
            </a:solidFill>
            <a:ln w="12700">
              <a:solidFill>
                <a:schemeClr val="hlink"/>
              </a:solidFill>
              <a:miter lim="800000"/>
              <a:headEnd/>
              <a:tailEnd/>
            </a:ln>
            <a:effectLst/>
          </p:spPr>
          <p:txBody>
            <a:bodyPr wrap="none" anchor="ctr"/>
            <a:lstStyle/>
            <a:p>
              <a:endParaRPr lang="en-US"/>
            </a:p>
          </p:txBody>
        </p:sp>
      </p:grpSp>
      <p:grpSp>
        <p:nvGrpSpPr>
          <p:cNvPr id="3" name="Group 52"/>
          <p:cNvGrpSpPr>
            <a:grpSpLocks/>
          </p:cNvGrpSpPr>
          <p:nvPr/>
        </p:nvGrpSpPr>
        <p:grpSpPr bwMode="auto">
          <a:xfrm>
            <a:off x="6407150" y="3257244"/>
            <a:ext cx="2038350" cy="444500"/>
            <a:chOff x="3988" y="1876"/>
            <a:chExt cx="1284" cy="280"/>
          </a:xfrm>
        </p:grpSpPr>
        <p:sp>
          <p:nvSpPr>
            <p:cNvPr id="468021" name="Rectangle 53"/>
            <p:cNvSpPr>
              <a:spLocks noChangeArrowheads="1"/>
            </p:cNvSpPr>
            <p:nvPr/>
          </p:nvSpPr>
          <p:spPr bwMode="auto">
            <a:xfrm>
              <a:off x="3988" y="1876"/>
              <a:ext cx="232" cy="280"/>
            </a:xfrm>
            <a:prstGeom prst="rect">
              <a:avLst/>
            </a:prstGeom>
            <a:solidFill>
              <a:srgbClr val="EAEAEA"/>
            </a:solidFill>
            <a:ln w="12700">
              <a:solidFill>
                <a:schemeClr val="hlink"/>
              </a:solidFill>
              <a:miter lim="800000"/>
              <a:headEnd/>
              <a:tailEnd/>
            </a:ln>
            <a:effectLst/>
          </p:spPr>
          <p:txBody>
            <a:bodyPr wrap="none" anchor="ctr"/>
            <a:lstStyle/>
            <a:p>
              <a:endParaRPr lang="en-US"/>
            </a:p>
          </p:txBody>
        </p:sp>
        <p:sp>
          <p:nvSpPr>
            <p:cNvPr id="468022" name="Rectangle 54"/>
            <p:cNvSpPr>
              <a:spLocks noChangeArrowheads="1"/>
            </p:cNvSpPr>
            <p:nvPr/>
          </p:nvSpPr>
          <p:spPr bwMode="auto">
            <a:xfrm>
              <a:off x="4228" y="1876"/>
              <a:ext cx="1044" cy="280"/>
            </a:xfrm>
            <a:prstGeom prst="rect">
              <a:avLst/>
            </a:prstGeom>
            <a:solidFill>
              <a:srgbClr val="EAEAEA"/>
            </a:solidFill>
            <a:ln w="12700">
              <a:solidFill>
                <a:schemeClr val="hlink"/>
              </a:solidFill>
              <a:miter lim="800000"/>
              <a:headEnd/>
              <a:tailEnd/>
            </a:ln>
            <a:effectLst/>
          </p:spPr>
          <p:txBody>
            <a:bodyPr wrap="none" anchor="ctr"/>
            <a:lstStyle/>
            <a:p>
              <a:endParaRPr lang="en-US"/>
            </a:p>
          </p:txBody>
        </p:sp>
      </p:grpSp>
      <p:grpSp>
        <p:nvGrpSpPr>
          <p:cNvPr id="4" name="Group 55"/>
          <p:cNvGrpSpPr>
            <a:grpSpLocks/>
          </p:cNvGrpSpPr>
          <p:nvPr/>
        </p:nvGrpSpPr>
        <p:grpSpPr bwMode="auto">
          <a:xfrm>
            <a:off x="6407150" y="3650944"/>
            <a:ext cx="2041525" cy="508000"/>
            <a:chOff x="3988" y="2124"/>
            <a:chExt cx="1286" cy="320"/>
          </a:xfrm>
        </p:grpSpPr>
        <p:sp>
          <p:nvSpPr>
            <p:cNvPr id="468024" name="Rectangle 56"/>
            <p:cNvSpPr>
              <a:spLocks noChangeArrowheads="1"/>
            </p:cNvSpPr>
            <p:nvPr/>
          </p:nvSpPr>
          <p:spPr bwMode="auto">
            <a:xfrm>
              <a:off x="3988" y="2124"/>
              <a:ext cx="232" cy="320"/>
            </a:xfrm>
            <a:prstGeom prst="rect">
              <a:avLst/>
            </a:prstGeom>
            <a:solidFill>
              <a:srgbClr val="EAEAEA"/>
            </a:solidFill>
            <a:ln w="12700">
              <a:solidFill>
                <a:schemeClr val="hlink"/>
              </a:solidFill>
              <a:miter lim="800000"/>
              <a:headEnd/>
              <a:tailEnd/>
            </a:ln>
            <a:effectLst/>
          </p:spPr>
          <p:txBody>
            <a:bodyPr wrap="none" anchor="ctr"/>
            <a:lstStyle/>
            <a:p>
              <a:endParaRPr lang="en-US"/>
            </a:p>
          </p:txBody>
        </p:sp>
        <p:sp>
          <p:nvSpPr>
            <p:cNvPr id="468025" name="Rectangle 57"/>
            <p:cNvSpPr>
              <a:spLocks noChangeArrowheads="1"/>
            </p:cNvSpPr>
            <p:nvPr/>
          </p:nvSpPr>
          <p:spPr bwMode="auto">
            <a:xfrm>
              <a:off x="4228" y="2124"/>
              <a:ext cx="1046" cy="320"/>
            </a:xfrm>
            <a:prstGeom prst="rect">
              <a:avLst/>
            </a:prstGeom>
            <a:solidFill>
              <a:srgbClr val="EAEAEA"/>
            </a:solidFill>
            <a:ln w="12700">
              <a:solidFill>
                <a:schemeClr val="hlink"/>
              </a:solidFill>
              <a:miter lim="800000"/>
              <a:headEnd/>
              <a:tailEnd/>
            </a:ln>
            <a:effectLst/>
          </p:spPr>
          <p:txBody>
            <a:bodyPr wrap="none" anchor="ctr"/>
            <a:lstStyle/>
            <a:p>
              <a:endParaRPr lang="en-US"/>
            </a:p>
          </p:txBody>
        </p:sp>
      </p:grpSp>
      <p:grpSp>
        <p:nvGrpSpPr>
          <p:cNvPr id="5" name="Group 58"/>
          <p:cNvGrpSpPr>
            <a:grpSpLocks/>
          </p:cNvGrpSpPr>
          <p:nvPr/>
        </p:nvGrpSpPr>
        <p:grpSpPr bwMode="auto">
          <a:xfrm>
            <a:off x="6407150" y="4057344"/>
            <a:ext cx="2041525" cy="406400"/>
            <a:chOff x="3988" y="2380"/>
            <a:chExt cx="1286" cy="256"/>
          </a:xfrm>
        </p:grpSpPr>
        <p:sp>
          <p:nvSpPr>
            <p:cNvPr id="468027" name="Rectangle 59"/>
            <p:cNvSpPr>
              <a:spLocks noChangeArrowheads="1"/>
            </p:cNvSpPr>
            <p:nvPr/>
          </p:nvSpPr>
          <p:spPr bwMode="auto">
            <a:xfrm>
              <a:off x="3988" y="2380"/>
              <a:ext cx="232" cy="256"/>
            </a:xfrm>
            <a:prstGeom prst="rect">
              <a:avLst/>
            </a:prstGeom>
            <a:solidFill>
              <a:srgbClr val="EAEAEA"/>
            </a:solidFill>
            <a:ln w="12700">
              <a:solidFill>
                <a:schemeClr val="hlink"/>
              </a:solidFill>
              <a:miter lim="800000"/>
              <a:headEnd/>
              <a:tailEnd/>
            </a:ln>
            <a:effectLst/>
          </p:spPr>
          <p:txBody>
            <a:bodyPr wrap="none" anchor="ctr"/>
            <a:lstStyle/>
            <a:p>
              <a:endParaRPr lang="en-US"/>
            </a:p>
          </p:txBody>
        </p:sp>
        <p:sp>
          <p:nvSpPr>
            <p:cNvPr id="468028" name="Rectangle 60"/>
            <p:cNvSpPr>
              <a:spLocks noChangeArrowheads="1"/>
            </p:cNvSpPr>
            <p:nvPr/>
          </p:nvSpPr>
          <p:spPr bwMode="auto">
            <a:xfrm>
              <a:off x="4228" y="2380"/>
              <a:ext cx="1046" cy="256"/>
            </a:xfrm>
            <a:prstGeom prst="rect">
              <a:avLst/>
            </a:prstGeom>
            <a:solidFill>
              <a:srgbClr val="EAEAEA"/>
            </a:solidFill>
            <a:ln w="12700">
              <a:solidFill>
                <a:schemeClr val="hlink"/>
              </a:solidFill>
              <a:miter lim="800000"/>
              <a:headEnd/>
              <a:tailEnd/>
            </a:ln>
            <a:effectLst/>
          </p:spPr>
          <p:txBody>
            <a:bodyPr wrap="none" anchor="ctr"/>
            <a:lstStyle/>
            <a:p>
              <a:endParaRPr lang="en-US"/>
            </a:p>
          </p:txBody>
        </p:sp>
      </p:grpSp>
      <p:grpSp>
        <p:nvGrpSpPr>
          <p:cNvPr id="6" name="Group 61"/>
          <p:cNvGrpSpPr>
            <a:grpSpLocks/>
          </p:cNvGrpSpPr>
          <p:nvPr/>
        </p:nvGrpSpPr>
        <p:grpSpPr bwMode="auto">
          <a:xfrm>
            <a:off x="6407150" y="4476444"/>
            <a:ext cx="2041525" cy="368300"/>
            <a:chOff x="3988" y="2644"/>
            <a:chExt cx="1286" cy="232"/>
          </a:xfrm>
        </p:grpSpPr>
        <p:sp>
          <p:nvSpPr>
            <p:cNvPr id="468030" name="Rectangle 62"/>
            <p:cNvSpPr>
              <a:spLocks noChangeArrowheads="1"/>
            </p:cNvSpPr>
            <p:nvPr/>
          </p:nvSpPr>
          <p:spPr bwMode="auto">
            <a:xfrm>
              <a:off x="3988" y="2644"/>
              <a:ext cx="232" cy="232"/>
            </a:xfrm>
            <a:prstGeom prst="rect">
              <a:avLst/>
            </a:prstGeom>
            <a:solidFill>
              <a:srgbClr val="EAEAEA"/>
            </a:solidFill>
            <a:ln w="12700">
              <a:solidFill>
                <a:schemeClr val="hlink"/>
              </a:solidFill>
              <a:miter lim="800000"/>
              <a:headEnd/>
              <a:tailEnd/>
            </a:ln>
            <a:effectLst/>
          </p:spPr>
          <p:txBody>
            <a:bodyPr wrap="none" anchor="ctr"/>
            <a:lstStyle/>
            <a:p>
              <a:endParaRPr lang="en-US"/>
            </a:p>
          </p:txBody>
        </p:sp>
        <p:sp>
          <p:nvSpPr>
            <p:cNvPr id="468031" name="Rectangle 63"/>
            <p:cNvSpPr>
              <a:spLocks noChangeArrowheads="1"/>
            </p:cNvSpPr>
            <p:nvPr/>
          </p:nvSpPr>
          <p:spPr bwMode="auto">
            <a:xfrm>
              <a:off x="4228" y="2644"/>
              <a:ext cx="1046" cy="232"/>
            </a:xfrm>
            <a:prstGeom prst="rect">
              <a:avLst/>
            </a:prstGeom>
            <a:solidFill>
              <a:srgbClr val="EAEAEA"/>
            </a:solidFill>
            <a:ln w="12700">
              <a:solidFill>
                <a:schemeClr val="hlink"/>
              </a:solidFill>
              <a:miter lim="800000"/>
              <a:headEnd/>
              <a:tailEnd/>
            </a:ln>
            <a:effectLst/>
          </p:spPr>
          <p:txBody>
            <a:bodyPr wrap="none" anchor="ctr"/>
            <a:lstStyle/>
            <a:p>
              <a:endParaRPr lang="en-US"/>
            </a:p>
          </p:txBody>
        </p:sp>
      </p:grpSp>
      <p:grpSp>
        <p:nvGrpSpPr>
          <p:cNvPr id="7" name="Group 64"/>
          <p:cNvGrpSpPr>
            <a:grpSpLocks/>
          </p:cNvGrpSpPr>
          <p:nvPr/>
        </p:nvGrpSpPr>
        <p:grpSpPr bwMode="auto">
          <a:xfrm>
            <a:off x="6407150" y="4847919"/>
            <a:ext cx="2044700" cy="365125"/>
            <a:chOff x="3988" y="2878"/>
            <a:chExt cx="1288" cy="230"/>
          </a:xfrm>
        </p:grpSpPr>
        <p:sp>
          <p:nvSpPr>
            <p:cNvPr id="468033" name="Rectangle 65"/>
            <p:cNvSpPr>
              <a:spLocks noChangeArrowheads="1"/>
            </p:cNvSpPr>
            <p:nvPr/>
          </p:nvSpPr>
          <p:spPr bwMode="auto">
            <a:xfrm>
              <a:off x="3988" y="2878"/>
              <a:ext cx="232" cy="230"/>
            </a:xfrm>
            <a:prstGeom prst="rect">
              <a:avLst/>
            </a:prstGeom>
            <a:solidFill>
              <a:srgbClr val="EAEAEA"/>
            </a:solidFill>
            <a:ln w="12700">
              <a:solidFill>
                <a:schemeClr val="hlink"/>
              </a:solidFill>
              <a:miter lim="800000"/>
              <a:headEnd/>
              <a:tailEnd/>
            </a:ln>
            <a:effectLst/>
          </p:spPr>
          <p:txBody>
            <a:bodyPr wrap="none" anchor="ctr"/>
            <a:lstStyle/>
            <a:p>
              <a:endParaRPr lang="en-US"/>
            </a:p>
          </p:txBody>
        </p:sp>
        <p:sp>
          <p:nvSpPr>
            <p:cNvPr id="468034" name="Rectangle 66"/>
            <p:cNvSpPr>
              <a:spLocks noChangeArrowheads="1"/>
            </p:cNvSpPr>
            <p:nvPr/>
          </p:nvSpPr>
          <p:spPr bwMode="auto">
            <a:xfrm>
              <a:off x="4228" y="2878"/>
              <a:ext cx="1048" cy="230"/>
            </a:xfrm>
            <a:prstGeom prst="rect">
              <a:avLst/>
            </a:prstGeom>
            <a:solidFill>
              <a:srgbClr val="EAEAEA"/>
            </a:solidFill>
            <a:ln w="12700">
              <a:solidFill>
                <a:schemeClr val="hlink"/>
              </a:solidFill>
              <a:miter lim="800000"/>
              <a:headEnd/>
              <a:tailEnd/>
            </a:ln>
            <a:effectLst/>
          </p:spPr>
          <p:txBody>
            <a:bodyPr wrap="none" anchor="ctr"/>
            <a:lstStyle/>
            <a:p>
              <a:endParaRPr lang="en-US"/>
            </a:p>
          </p:txBody>
        </p:sp>
      </p:grpSp>
      <p:sp>
        <p:nvSpPr>
          <p:cNvPr id="468035" name="Rectangle 67"/>
          <p:cNvSpPr>
            <a:spLocks noChangeArrowheads="1"/>
          </p:cNvSpPr>
          <p:nvPr/>
        </p:nvSpPr>
        <p:spPr bwMode="auto">
          <a:xfrm>
            <a:off x="6461125" y="2820682"/>
            <a:ext cx="311150" cy="366712"/>
          </a:xfrm>
          <a:prstGeom prst="rect">
            <a:avLst/>
          </a:prstGeom>
          <a:noFill/>
          <a:ln w="9525">
            <a:noFill/>
            <a:miter lim="800000"/>
            <a:headEnd/>
            <a:tailEnd/>
          </a:ln>
          <a:effectLst/>
        </p:spPr>
        <p:txBody>
          <a:bodyPr wrap="none"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6</a:t>
            </a:r>
          </a:p>
        </p:txBody>
      </p:sp>
      <p:sp>
        <p:nvSpPr>
          <p:cNvPr id="468036" name="Rectangle 68"/>
          <p:cNvSpPr>
            <a:spLocks noChangeArrowheads="1"/>
          </p:cNvSpPr>
          <p:nvPr/>
        </p:nvSpPr>
        <p:spPr bwMode="auto">
          <a:xfrm>
            <a:off x="6461125" y="3290582"/>
            <a:ext cx="311150" cy="366712"/>
          </a:xfrm>
          <a:prstGeom prst="rect">
            <a:avLst/>
          </a:prstGeom>
          <a:noFill/>
          <a:ln w="9525">
            <a:noFill/>
            <a:miter lim="800000"/>
            <a:headEnd/>
            <a:tailEnd/>
          </a:ln>
          <a:effectLst/>
        </p:spPr>
        <p:txBody>
          <a:bodyPr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5</a:t>
            </a:r>
          </a:p>
        </p:txBody>
      </p:sp>
      <p:sp>
        <p:nvSpPr>
          <p:cNvPr id="468037" name="Rectangle 69"/>
          <p:cNvSpPr>
            <a:spLocks noChangeArrowheads="1"/>
          </p:cNvSpPr>
          <p:nvPr/>
        </p:nvSpPr>
        <p:spPr bwMode="auto">
          <a:xfrm>
            <a:off x="6461125" y="3684282"/>
            <a:ext cx="311150" cy="366712"/>
          </a:xfrm>
          <a:prstGeom prst="rect">
            <a:avLst/>
          </a:prstGeom>
          <a:noFill/>
          <a:ln w="9525">
            <a:noFill/>
            <a:miter lim="800000"/>
            <a:headEnd/>
            <a:tailEnd/>
          </a:ln>
          <a:effectLst/>
        </p:spPr>
        <p:txBody>
          <a:bodyPr wrap="none"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4</a:t>
            </a:r>
          </a:p>
        </p:txBody>
      </p:sp>
      <p:sp>
        <p:nvSpPr>
          <p:cNvPr id="468038" name="Rectangle 70"/>
          <p:cNvSpPr>
            <a:spLocks noChangeArrowheads="1"/>
          </p:cNvSpPr>
          <p:nvPr/>
        </p:nvSpPr>
        <p:spPr bwMode="auto">
          <a:xfrm>
            <a:off x="6461125" y="4077982"/>
            <a:ext cx="311150" cy="366712"/>
          </a:xfrm>
          <a:prstGeom prst="rect">
            <a:avLst/>
          </a:prstGeom>
          <a:noFill/>
          <a:ln w="9525">
            <a:noFill/>
            <a:miter lim="800000"/>
            <a:headEnd/>
            <a:tailEnd/>
          </a:ln>
          <a:effectLst/>
        </p:spPr>
        <p:txBody>
          <a:bodyPr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3</a:t>
            </a:r>
          </a:p>
        </p:txBody>
      </p:sp>
      <p:sp>
        <p:nvSpPr>
          <p:cNvPr id="468039" name="Rectangle 71"/>
          <p:cNvSpPr>
            <a:spLocks noChangeArrowheads="1"/>
          </p:cNvSpPr>
          <p:nvPr/>
        </p:nvSpPr>
        <p:spPr bwMode="auto">
          <a:xfrm>
            <a:off x="6461125" y="4471682"/>
            <a:ext cx="311150" cy="366712"/>
          </a:xfrm>
          <a:prstGeom prst="rect">
            <a:avLst/>
          </a:prstGeom>
          <a:noFill/>
          <a:ln w="9525">
            <a:noFill/>
            <a:miter lim="800000"/>
            <a:headEnd/>
            <a:tailEnd/>
          </a:ln>
          <a:effectLst/>
        </p:spPr>
        <p:txBody>
          <a:bodyPr wrap="none"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2</a:t>
            </a:r>
          </a:p>
        </p:txBody>
      </p:sp>
      <p:sp>
        <p:nvSpPr>
          <p:cNvPr id="468040" name="Rectangle 72"/>
          <p:cNvSpPr>
            <a:spLocks noChangeArrowheads="1"/>
          </p:cNvSpPr>
          <p:nvPr/>
        </p:nvSpPr>
        <p:spPr bwMode="auto">
          <a:xfrm>
            <a:off x="6461125" y="4865382"/>
            <a:ext cx="311150" cy="366712"/>
          </a:xfrm>
          <a:prstGeom prst="rect">
            <a:avLst/>
          </a:prstGeom>
          <a:noFill/>
          <a:ln w="9525">
            <a:noFill/>
            <a:miter lim="800000"/>
            <a:headEnd/>
            <a:tailEnd/>
          </a:ln>
          <a:effectLst/>
        </p:spPr>
        <p:txBody>
          <a:bodyPr wrap="none"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1</a:t>
            </a:r>
          </a:p>
        </p:txBody>
      </p:sp>
      <p:grpSp>
        <p:nvGrpSpPr>
          <p:cNvPr id="8" name="Group 73"/>
          <p:cNvGrpSpPr>
            <a:grpSpLocks/>
          </p:cNvGrpSpPr>
          <p:nvPr/>
        </p:nvGrpSpPr>
        <p:grpSpPr bwMode="auto">
          <a:xfrm>
            <a:off x="6407150" y="2407932"/>
            <a:ext cx="2041525" cy="379412"/>
            <a:chOff x="3988" y="1341"/>
            <a:chExt cx="1286" cy="239"/>
          </a:xfrm>
        </p:grpSpPr>
        <p:sp>
          <p:nvSpPr>
            <p:cNvPr id="468042" name="Rectangle 74"/>
            <p:cNvSpPr>
              <a:spLocks noChangeArrowheads="1"/>
            </p:cNvSpPr>
            <p:nvPr/>
          </p:nvSpPr>
          <p:spPr bwMode="auto">
            <a:xfrm>
              <a:off x="3988" y="1341"/>
              <a:ext cx="232" cy="239"/>
            </a:xfrm>
            <a:prstGeom prst="rect">
              <a:avLst/>
            </a:prstGeom>
            <a:solidFill>
              <a:srgbClr val="EAEAEA"/>
            </a:solidFill>
            <a:ln w="12700">
              <a:solidFill>
                <a:schemeClr val="hlink"/>
              </a:solidFill>
              <a:miter lim="800000"/>
              <a:headEnd/>
              <a:tailEnd/>
            </a:ln>
            <a:effectLst/>
          </p:spPr>
          <p:txBody>
            <a:bodyPr wrap="none" anchor="ctr"/>
            <a:lstStyle/>
            <a:p>
              <a:endParaRPr lang="en-US"/>
            </a:p>
          </p:txBody>
        </p:sp>
        <p:sp>
          <p:nvSpPr>
            <p:cNvPr id="468043" name="Rectangle 75"/>
            <p:cNvSpPr>
              <a:spLocks noChangeArrowheads="1"/>
            </p:cNvSpPr>
            <p:nvPr/>
          </p:nvSpPr>
          <p:spPr bwMode="auto">
            <a:xfrm>
              <a:off x="4228" y="1341"/>
              <a:ext cx="1046" cy="239"/>
            </a:xfrm>
            <a:prstGeom prst="rect">
              <a:avLst/>
            </a:prstGeom>
            <a:solidFill>
              <a:srgbClr val="EAEAEA"/>
            </a:solidFill>
            <a:ln w="12700">
              <a:solidFill>
                <a:schemeClr val="hlink"/>
              </a:solidFill>
              <a:miter lim="800000"/>
              <a:headEnd/>
              <a:tailEnd/>
            </a:ln>
            <a:effectLst/>
          </p:spPr>
          <p:txBody>
            <a:bodyPr wrap="none" anchor="ctr"/>
            <a:lstStyle/>
            <a:p>
              <a:endParaRPr lang="en-US"/>
            </a:p>
          </p:txBody>
        </p:sp>
      </p:grpSp>
      <p:sp>
        <p:nvSpPr>
          <p:cNvPr id="468044" name="Rectangle 76"/>
          <p:cNvSpPr>
            <a:spLocks noChangeArrowheads="1"/>
          </p:cNvSpPr>
          <p:nvPr/>
        </p:nvSpPr>
        <p:spPr bwMode="auto">
          <a:xfrm>
            <a:off x="6461125" y="2401582"/>
            <a:ext cx="311150" cy="366712"/>
          </a:xfrm>
          <a:prstGeom prst="rect">
            <a:avLst/>
          </a:prstGeom>
          <a:noFill/>
          <a:ln w="9525">
            <a:noFill/>
            <a:miter lim="800000"/>
            <a:headEnd/>
            <a:tailEnd/>
          </a:ln>
          <a:effectLst/>
        </p:spPr>
        <p:txBody>
          <a:bodyPr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7</a:t>
            </a:r>
          </a:p>
        </p:txBody>
      </p:sp>
      <p:sp>
        <p:nvSpPr>
          <p:cNvPr id="468045" name="Rectangle 77"/>
          <p:cNvSpPr>
            <a:spLocks noChangeArrowheads="1"/>
          </p:cNvSpPr>
          <p:nvPr/>
        </p:nvSpPr>
        <p:spPr bwMode="auto">
          <a:xfrm>
            <a:off x="6765925" y="2401582"/>
            <a:ext cx="1428750" cy="366712"/>
          </a:xfrm>
          <a:prstGeom prst="rect">
            <a:avLst/>
          </a:prstGeom>
          <a:noFill/>
          <a:ln w="9525">
            <a:noFill/>
            <a:miter lim="800000"/>
            <a:headEnd/>
            <a:tailEnd/>
          </a:ln>
          <a:effectLst/>
        </p:spPr>
        <p:txBody>
          <a:bodyPr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Application</a:t>
            </a:r>
          </a:p>
        </p:txBody>
      </p:sp>
      <p:sp>
        <p:nvSpPr>
          <p:cNvPr id="468046" name="Rectangle 78"/>
          <p:cNvSpPr>
            <a:spLocks noChangeArrowheads="1"/>
          </p:cNvSpPr>
          <p:nvPr/>
        </p:nvSpPr>
        <p:spPr bwMode="auto">
          <a:xfrm>
            <a:off x="6765925" y="2820682"/>
            <a:ext cx="1568450" cy="366712"/>
          </a:xfrm>
          <a:prstGeom prst="rect">
            <a:avLst/>
          </a:prstGeom>
          <a:noFill/>
          <a:ln w="9525">
            <a:noFill/>
            <a:miter lim="800000"/>
            <a:headEnd/>
            <a:tailEnd/>
          </a:ln>
          <a:effectLst/>
        </p:spPr>
        <p:txBody>
          <a:bodyPr wrap="none"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Presentation</a:t>
            </a:r>
          </a:p>
        </p:txBody>
      </p:sp>
      <p:sp>
        <p:nvSpPr>
          <p:cNvPr id="468047" name="Rectangle 79"/>
          <p:cNvSpPr>
            <a:spLocks noChangeArrowheads="1"/>
          </p:cNvSpPr>
          <p:nvPr/>
        </p:nvSpPr>
        <p:spPr bwMode="auto">
          <a:xfrm>
            <a:off x="6765925" y="3290582"/>
            <a:ext cx="1060450" cy="366712"/>
          </a:xfrm>
          <a:prstGeom prst="rect">
            <a:avLst/>
          </a:prstGeom>
          <a:noFill/>
          <a:ln w="9525">
            <a:noFill/>
            <a:miter lim="800000"/>
            <a:headEnd/>
            <a:tailEnd/>
          </a:ln>
          <a:effectLst/>
        </p:spPr>
        <p:txBody>
          <a:bodyPr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Session</a:t>
            </a:r>
          </a:p>
        </p:txBody>
      </p:sp>
      <p:sp>
        <p:nvSpPr>
          <p:cNvPr id="468048" name="Rectangle 80"/>
          <p:cNvSpPr>
            <a:spLocks noChangeArrowheads="1"/>
          </p:cNvSpPr>
          <p:nvPr/>
        </p:nvSpPr>
        <p:spPr bwMode="auto">
          <a:xfrm>
            <a:off x="6765925" y="3684282"/>
            <a:ext cx="1250950" cy="366712"/>
          </a:xfrm>
          <a:prstGeom prst="rect">
            <a:avLst/>
          </a:prstGeom>
          <a:noFill/>
          <a:ln w="9525">
            <a:noFill/>
            <a:miter lim="800000"/>
            <a:headEnd/>
            <a:tailEnd/>
          </a:ln>
          <a:effectLst/>
        </p:spPr>
        <p:txBody>
          <a:bodyPr wrap="none"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Transport</a:t>
            </a:r>
          </a:p>
        </p:txBody>
      </p:sp>
      <p:sp>
        <p:nvSpPr>
          <p:cNvPr id="468049" name="Rectangle 81"/>
          <p:cNvSpPr>
            <a:spLocks noChangeArrowheads="1"/>
          </p:cNvSpPr>
          <p:nvPr/>
        </p:nvSpPr>
        <p:spPr bwMode="auto">
          <a:xfrm>
            <a:off x="6765925" y="4077982"/>
            <a:ext cx="1085850" cy="366712"/>
          </a:xfrm>
          <a:prstGeom prst="rect">
            <a:avLst/>
          </a:prstGeom>
          <a:noFill/>
          <a:ln w="9525">
            <a:noFill/>
            <a:miter lim="800000"/>
            <a:headEnd/>
            <a:tailEnd/>
          </a:ln>
          <a:effectLst/>
        </p:spPr>
        <p:txBody>
          <a:bodyPr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Network</a:t>
            </a:r>
          </a:p>
        </p:txBody>
      </p:sp>
      <p:sp>
        <p:nvSpPr>
          <p:cNvPr id="468050" name="Rectangle 82"/>
          <p:cNvSpPr>
            <a:spLocks noChangeArrowheads="1"/>
          </p:cNvSpPr>
          <p:nvPr/>
        </p:nvSpPr>
        <p:spPr bwMode="auto">
          <a:xfrm>
            <a:off x="6765925" y="4471682"/>
            <a:ext cx="1212850" cy="366712"/>
          </a:xfrm>
          <a:prstGeom prst="rect">
            <a:avLst/>
          </a:prstGeom>
          <a:noFill/>
          <a:ln w="9525">
            <a:noFill/>
            <a:miter lim="800000"/>
            <a:headEnd/>
            <a:tailEnd/>
          </a:ln>
          <a:effectLst/>
        </p:spPr>
        <p:txBody>
          <a:bodyPr wrap="none"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Data Link</a:t>
            </a:r>
          </a:p>
        </p:txBody>
      </p:sp>
      <p:sp>
        <p:nvSpPr>
          <p:cNvPr id="468051" name="Rectangle 83"/>
          <p:cNvSpPr>
            <a:spLocks noChangeArrowheads="1"/>
          </p:cNvSpPr>
          <p:nvPr/>
        </p:nvSpPr>
        <p:spPr bwMode="auto">
          <a:xfrm>
            <a:off x="6765925" y="4865382"/>
            <a:ext cx="1111250" cy="366712"/>
          </a:xfrm>
          <a:prstGeom prst="rect">
            <a:avLst/>
          </a:prstGeom>
          <a:noFill/>
          <a:ln w="9525">
            <a:noFill/>
            <a:miter lim="800000"/>
            <a:headEnd/>
            <a:tailEnd/>
          </a:ln>
          <a:effectLst/>
        </p:spPr>
        <p:txBody>
          <a:bodyPr wrap="none"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Physical</a:t>
            </a:r>
          </a:p>
        </p:txBody>
      </p:sp>
      <p:sp>
        <p:nvSpPr>
          <p:cNvPr id="468052" name="Rectangle 84"/>
          <p:cNvSpPr>
            <a:spLocks noChangeArrowheads="1"/>
          </p:cNvSpPr>
          <p:nvPr/>
        </p:nvSpPr>
        <p:spPr bwMode="auto">
          <a:xfrm>
            <a:off x="685800" y="5384495"/>
            <a:ext cx="7772400" cy="101630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2075" tIns="46038" rIns="92075" bIns="46038">
            <a:spAutoFit/>
          </a:bodyPr>
          <a:lstStyle/>
          <a:p>
            <a:pPr algn="ctr" eaLnBrk="0" hangingPunct="0">
              <a:spcBef>
                <a:spcPct val="50000"/>
              </a:spcBef>
            </a:pPr>
            <a:r>
              <a:rPr lang="en-US" sz="2000" i="1">
                <a:solidFill>
                  <a:srgbClr val="000000"/>
                </a:solidFill>
              </a:rPr>
              <a:t>As the data passes through each layer on the </a:t>
            </a:r>
            <a:r>
              <a:rPr lang="en-US" sz="2000" b="1" i="1">
                <a:solidFill>
                  <a:srgbClr val="FF0000"/>
                </a:solidFill>
              </a:rPr>
              <a:t>client,</a:t>
            </a:r>
            <a:r>
              <a:rPr lang="en-US" sz="2000" i="1">
                <a:solidFill>
                  <a:srgbClr val="000000"/>
                </a:solidFill>
              </a:rPr>
              <a:t> information about that layer is added to the data..  This information is stripped off by the corresponding layer on the </a:t>
            </a:r>
            <a:r>
              <a:rPr lang="en-US" sz="2000" b="1" i="1">
                <a:solidFill>
                  <a:srgbClr val="FF0000"/>
                </a:solidFill>
              </a:rPr>
              <a:t>server</a:t>
            </a:r>
            <a:r>
              <a:rPr lang="en-US" sz="2000" i="1">
                <a:solidFill>
                  <a:srgbClr val="000000"/>
                </a:solidFill>
              </a:rPr>
              <a:t>.</a:t>
            </a:r>
          </a:p>
        </p:txBody>
      </p:sp>
      <p:sp>
        <p:nvSpPr>
          <p:cNvPr id="468053" name="Rectangle 85"/>
          <p:cNvSpPr>
            <a:spLocks noGrp="1" noChangeArrowheads="1"/>
          </p:cNvSpPr>
          <p:nvPr>
            <p:ph type="title"/>
          </p:nvPr>
        </p:nvSpPr>
        <p:spPr/>
        <p:txBody>
          <a:bodyPr/>
          <a:lstStyle/>
          <a:p>
            <a:r>
              <a:rPr lang="en-US"/>
              <a:t>OSI Reference Model Data Flow</a:t>
            </a:r>
          </a:p>
        </p:txBody>
      </p:sp>
      <p:sp>
        <p:nvSpPr>
          <p:cNvPr id="468054" name="Rectangle 86"/>
          <p:cNvSpPr>
            <a:spLocks noChangeArrowheads="1"/>
          </p:cNvSpPr>
          <p:nvPr/>
        </p:nvSpPr>
        <p:spPr bwMode="auto">
          <a:xfrm>
            <a:off x="685800" y="1226403"/>
            <a:ext cx="7772400" cy="830997"/>
          </a:xfrm>
          <a:prstGeom prst="rect">
            <a:avLst/>
          </a:prstGeom>
          <a:noFill/>
          <a:ln w="9525">
            <a:noFill/>
            <a:miter lim="800000"/>
            <a:headEnd/>
            <a:tailEnd/>
          </a:ln>
          <a:effectLst/>
        </p:spPr>
        <p:txBody>
          <a:bodyPr wrap="square" anchor="ctr">
            <a:spAutoFit/>
          </a:bodyPr>
          <a:lstStyle/>
          <a:p>
            <a:pPr algn="ctr"/>
            <a:r>
              <a:rPr lang="en-US" sz="2400" b="1" dirty="0">
                <a:solidFill>
                  <a:srgbClr val="FF0000"/>
                </a:solidFill>
              </a:rPr>
              <a:t>A</a:t>
            </a:r>
            <a:r>
              <a:rPr lang="en-US" sz="2400" dirty="0">
                <a:solidFill>
                  <a:srgbClr val="000000"/>
                </a:solidFill>
              </a:rPr>
              <a:t>ll </a:t>
            </a:r>
            <a:r>
              <a:rPr lang="en-US" sz="2400" b="1" dirty="0">
                <a:solidFill>
                  <a:srgbClr val="FF0000"/>
                </a:solidFill>
              </a:rPr>
              <a:t>P</a:t>
            </a:r>
            <a:r>
              <a:rPr lang="en-US" sz="2400" dirty="0">
                <a:solidFill>
                  <a:srgbClr val="000000"/>
                </a:solidFill>
              </a:rPr>
              <a:t>eople </a:t>
            </a:r>
            <a:r>
              <a:rPr lang="en-US" sz="2400" b="1" dirty="0">
                <a:solidFill>
                  <a:srgbClr val="FF0000"/>
                </a:solidFill>
              </a:rPr>
              <a:t>S</a:t>
            </a:r>
            <a:r>
              <a:rPr lang="en-US" sz="2400" dirty="0">
                <a:solidFill>
                  <a:srgbClr val="000000"/>
                </a:solidFill>
              </a:rPr>
              <a:t>eem </a:t>
            </a:r>
            <a:r>
              <a:rPr lang="en-US" sz="2400" b="1" dirty="0">
                <a:solidFill>
                  <a:srgbClr val="FF0000"/>
                </a:solidFill>
              </a:rPr>
              <a:t>T</a:t>
            </a:r>
            <a:r>
              <a:rPr lang="en-US" sz="2400" dirty="0">
                <a:solidFill>
                  <a:srgbClr val="000000"/>
                </a:solidFill>
              </a:rPr>
              <a:t>o </a:t>
            </a:r>
            <a:r>
              <a:rPr lang="en-US" sz="2400" b="1" dirty="0">
                <a:solidFill>
                  <a:srgbClr val="FF0000"/>
                </a:solidFill>
              </a:rPr>
              <a:t>N</a:t>
            </a:r>
            <a:r>
              <a:rPr lang="en-US" sz="2400" dirty="0">
                <a:solidFill>
                  <a:srgbClr val="000000"/>
                </a:solidFill>
              </a:rPr>
              <a:t>eed </a:t>
            </a:r>
            <a:r>
              <a:rPr lang="en-US" sz="2400" b="1" dirty="0">
                <a:solidFill>
                  <a:srgbClr val="FF0000"/>
                </a:solidFill>
              </a:rPr>
              <a:t>D</a:t>
            </a:r>
            <a:r>
              <a:rPr lang="en-US" sz="2400" dirty="0">
                <a:solidFill>
                  <a:srgbClr val="000000"/>
                </a:solidFill>
              </a:rPr>
              <a:t>ata </a:t>
            </a:r>
            <a:r>
              <a:rPr lang="en-US" sz="2400" b="1" dirty="0" smtClean="0">
                <a:solidFill>
                  <a:srgbClr val="FF0000"/>
                </a:solidFill>
              </a:rPr>
              <a:t>P</a:t>
            </a:r>
            <a:r>
              <a:rPr lang="en-US" sz="2400" dirty="0" smtClean="0">
                <a:solidFill>
                  <a:srgbClr val="000000"/>
                </a:solidFill>
              </a:rPr>
              <a:t>rocessing.</a:t>
            </a:r>
          </a:p>
          <a:p>
            <a:pPr algn="ctr"/>
            <a:r>
              <a:rPr lang="en-US" sz="2400" b="1" dirty="0" smtClean="0">
                <a:solidFill>
                  <a:srgbClr val="FF0000"/>
                </a:solidFill>
              </a:rPr>
              <a:t>P</a:t>
            </a:r>
            <a:r>
              <a:rPr lang="en-US" sz="2400" dirty="0" smtClean="0">
                <a:solidFill>
                  <a:srgbClr val="000000"/>
                </a:solidFill>
              </a:rPr>
              <a:t>lease </a:t>
            </a:r>
            <a:r>
              <a:rPr lang="en-US" sz="2400" b="1" dirty="0" smtClean="0">
                <a:solidFill>
                  <a:srgbClr val="FF0000"/>
                </a:solidFill>
              </a:rPr>
              <a:t>D</a:t>
            </a:r>
            <a:r>
              <a:rPr lang="en-US" sz="2400" dirty="0" smtClean="0">
                <a:solidFill>
                  <a:srgbClr val="000000"/>
                </a:solidFill>
              </a:rPr>
              <a:t>o </a:t>
            </a:r>
            <a:r>
              <a:rPr lang="en-US" sz="2400" b="1" dirty="0" smtClean="0">
                <a:solidFill>
                  <a:srgbClr val="FF0000"/>
                </a:solidFill>
              </a:rPr>
              <a:t>N</a:t>
            </a:r>
            <a:r>
              <a:rPr lang="en-US" sz="2400" dirty="0" smtClean="0">
                <a:solidFill>
                  <a:srgbClr val="000000"/>
                </a:solidFill>
              </a:rPr>
              <a:t>ot </a:t>
            </a:r>
            <a:r>
              <a:rPr lang="en-US" sz="2400" b="1" dirty="0" smtClean="0">
                <a:solidFill>
                  <a:srgbClr val="FF0000"/>
                </a:solidFill>
              </a:rPr>
              <a:t>T</a:t>
            </a:r>
            <a:r>
              <a:rPr lang="en-US" sz="2400" dirty="0" smtClean="0">
                <a:solidFill>
                  <a:srgbClr val="000000"/>
                </a:solidFill>
              </a:rPr>
              <a:t>hrow </a:t>
            </a:r>
            <a:r>
              <a:rPr lang="en-US" sz="2400" b="1" dirty="0" smtClean="0">
                <a:solidFill>
                  <a:srgbClr val="FF0000"/>
                </a:solidFill>
              </a:rPr>
              <a:t>S</a:t>
            </a:r>
            <a:r>
              <a:rPr lang="en-US" sz="2400" dirty="0" smtClean="0">
                <a:solidFill>
                  <a:srgbClr val="000000"/>
                </a:solidFill>
              </a:rPr>
              <a:t>ausage </a:t>
            </a:r>
            <a:r>
              <a:rPr lang="en-US" sz="2400" b="1" dirty="0" smtClean="0">
                <a:solidFill>
                  <a:srgbClr val="FF0000"/>
                </a:solidFill>
              </a:rPr>
              <a:t>P</a:t>
            </a:r>
            <a:r>
              <a:rPr lang="en-US" sz="2400" dirty="0" smtClean="0">
                <a:solidFill>
                  <a:srgbClr val="000000"/>
                </a:solidFill>
              </a:rPr>
              <a:t>izza </a:t>
            </a:r>
            <a:r>
              <a:rPr lang="en-US" sz="2400" b="1" dirty="0" smtClean="0">
                <a:solidFill>
                  <a:srgbClr val="FF0000"/>
                </a:solidFill>
              </a:rPr>
              <a:t>A</a:t>
            </a:r>
            <a:r>
              <a:rPr lang="en-US" sz="2400" dirty="0" smtClean="0">
                <a:solidFill>
                  <a:srgbClr val="000000"/>
                </a:solidFill>
              </a:rPr>
              <a:t>way.  </a:t>
            </a:r>
            <a:endParaRPr lang="en-US" sz="2400" dirty="0">
              <a:solidFill>
                <a:srgbClr val="000000"/>
              </a:solidFill>
            </a:endParaRPr>
          </a:p>
        </p:txBody>
      </p:sp>
      <p:grpSp>
        <p:nvGrpSpPr>
          <p:cNvPr id="9" name="Group 122"/>
          <p:cNvGrpSpPr>
            <a:grpSpLocks/>
          </p:cNvGrpSpPr>
          <p:nvPr/>
        </p:nvGrpSpPr>
        <p:grpSpPr bwMode="auto">
          <a:xfrm>
            <a:off x="685800" y="2412694"/>
            <a:ext cx="2044700" cy="2830513"/>
            <a:chOff x="4084" y="1433"/>
            <a:chExt cx="1288" cy="1783"/>
          </a:xfrm>
        </p:grpSpPr>
        <p:grpSp>
          <p:nvGrpSpPr>
            <p:cNvPr id="10" name="Group 87"/>
            <p:cNvGrpSpPr>
              <a:grpSpLocks/>
            </p:cNvGrpSpPr>
            <p:nvPr/>
          </p:nvGrpSpPr>
          <p:grpSpPr bwMode="auto">
            <a:xfrm>
              <a:off x="4084" y="1668"/>
              <a:ext cx="1284" cy="296"/>
              <a:chOff x="3988" y="1572"/>
              <a:chExt cx="1284" cy="296"/>
            </a:xfrm>
          </p:grpSpPr>
          <p:sp>
            <p:nvSpPr>
              <p:cNvPr id="468056" name="Rectangle 88"/>
              <p:cNvSpPr>
                <a:spLocks noChangeArrowheads="1"/>
              </p:cNvSpPr>
              <p:nvPr/>
            </p:nvSpPr>
            <p:spPr bwMode="auto">
              <a:xfrm>
                <a:off x="3988" y="1572"/>
                <a:ext cx="232" cy="296"/>
              </a:xfrm>
              <a:prstGeom prst="rect">
                <a:avLst/>
              </a:prstGeom>
              <a:solidFill>
                <a:srgbClr val="EAEAEA"/>
              </a:solidFill>
              <a:ln w="12700">
                <a:solidFill>
                  <a:schemeClr val="hlink"/>
                </a:solidFill>
                <a:miter lim="800000"/>
                <a:headEnd/>
                <a:tailEnd/>
              </a:ln>
              <a:effectLst/>
            </p:spPr>
            <p:txBody>
              <a:bodyPr wrap="none" anchor="ctr"/>
              <a:lstStyle/>
              <a:p>
                <a:endParaRPr lang="en-US"/>
              </a:p>
            </p:txBody>
          </p:sp>
          <p:sp>
            <p:nvSpPr>
              <p:cNvPr id="468057" name="Rectangle 89"/>
              <p:cNvSpPr>
                <a:spLocks noChangeArrowheads="1"/>
              </p:cNvSpPr>
              <p:nvPr/>
            </p:nvSpPr>
            <p:spPr bwMode="auto">
              <a:xfrm>
                <a:off x="4228" y="1572"/>
                <a:ext cx="1044" cy="296"/>
              </a:xfrm>
              <a:prstGeom prst="rect">
                <a:avLst/>
              </a:prstGeom>
              <a:solidFill>
                <a:srgbClr val="EAEAEA"/>
              </a:solidFill>
              <a:ln w="12700">
                <a:solidFill>
                  <a:schemeClr val="hlink"/>
                </a:solidFill>
                <a:miter lim="800000"/>
                <a:headEnd/>
                <a:tailEnd/>
              </a:ln>
              <a:effectLst/>
            </p:spPr>
            <p:txBody>
              <a:bodyPr wrap="none" anchor="ctr"/>
              <a:lstStyle/>
              <a:p>
                <a:endParaRPr lang="en-US"/>
              </a:p>
            </p:txBody>
          </p:sp>
        </p:grpSp>
        <p:grpSp>
          <p:nvGrpSpPr>
            <p:cNvPr id="11" name="Group 90"/>
            <p:cNvGrpSpPr>
              <a:grpSpLocks/>
            </p:cNvGrpSpPr>
            <p:nvPr/>
          </p:nvGrpSpPr>
          <p:grpSpPr bwMode="auto">
            <a:xfrm>
              <a:off x="4084" y="1972"/>
              <a:ext cx="1284" cy="280"/>
              <a:chOff x="3988" y="1876"/>
              <a:chExt cx="1284" cy="280"/>
            </a:xfrm>
          </p:grpSpPr>
          <p:sp>
            <p:nvSpPr>
              <p:cNvPr id="468059" name="Rectangle 91"/>
              <p:cNvSpPr>
                <a:spLocks noChangeArrowheads="1"/>
              </p:cNvSpPr>
              <p:nvPr/>
            </p:nvSpPr>
            <p:spPr bwMode="auto">
              <a:xfrm>
                <a:off x="3988" y="1876"/>
                <a:ext cx="232" cy="280"/>
              </a:xfrm>
              <a:prstGeom prst="rect">
                <a:avLst/>
              </a:prstGeom>
              <a:solidFill>
                <a:srgbClr val="EAEAEA"/>
              </a:solidFill>
              <a:ln w="12700">
                <a:solidFill>
                  <a:schemeClr val="hlink"/>
                </a:solidFill>
                <a:miter lim="800000"/>
                <a:headEnd/>
                <a:tailEnd/>
              </a:ln>
              <a:effectLst/>
            </p:spPr>
            <p:txBody>
              <a:bodyPr wrap="none" anchor="ctr"/>
              <a:lstStyle/>
              <a:p>
                <a:endParaRPr lang="en-US"/>
              </a:p>
            </p:txBody>
          </p:sp>
          <p:sp>
            <p:nvSpPr>
              <p:cNvPr id="468060" name="Rectangle 92"/>
              <p:cNvSpPr>
                <a:spLocks noChangeArrowheads="1"/>
              </p:cNvSpPr>
              <p:nvPr/>
            </p:nvSpPr>
            <p:spPr bwMode="auto">
              <a:xfrm>
                <a:off x="4228" y="1876"/>
                <a:ext cx="1044" cy="280"/>
              </a:xfrm>
              <a:prstGeom prst="rect">
                <a:avLst/>
              </a:prstGeom>
              <a:solidFill>
                <a:srgbClr val="EAEAEA"/>
              </a:solidFill>
              <a:ln w="12700">
                <a:solidFill>
                  <a:schemeClr val="hlink"/>
                </a:solidFill>
                <a:miter lim="800000"/>
                <a:headEnd/>
                <a:tailEnd/>
              </a:ln>
              <a:effectLst/>
            </p:spPr>
            <p:txBody>
              <a:bodyPr wrap="none" anchor="ctr"/>
              <a:lstStyle/>
              <a:p>
                <a:endParaRPr lang="en-US"/>
              </a:p>
            </p:txBody>
          </p:sp>
        </p:grpSp>
        <p:grpSp>
          <p:nvGrpSpPr>
            <p:cNvPr id="12" name="Group 93"/>
            <p:cNvGrpSpPr>
              <a:grpSpLocks/>
            </p:cNvGrpSpPr>
            <p:nvPr/>
          </p:nvGrpSpPr>
          <p:grpSpPr bwMode="auto">
            <a:xfrm>
              <a:off x="4084" y="2220"/>
              <a:ext cx="1286" cy="320"/>
              <a:chOff x="3988" y="2124"/>
              <a:chExt cx="1286" cy="320"/>
            </a:xfrm>
          </p:grpSpPr>
          <p:sp>
            <p:nvSpPr>
              <p:cNvPr id="468062" name="Rectangle 94"/>
              <p:cNvSpPr>
                <a:spLocks noChangeArrowheads="1"/>
              </p:cNvSpPr>
              <p:nvPr/>
            </p:nvSpPr>
            <p:spPr bwMode="auto">
              <a:xfrm>
                <a:off x="3988" y="2124"/>
                <a:ext cx="232" cy="320"/>
              </a:xfrm>
              <a:prstGeom prst="rect">
                <a:avLst/>
              </a:prstGeom>
              <a:solidFill>
                <a:srgbClr val="EAEAEA"/>
              </a:solidFill>
              <a:ln w="12700">
                <a:solidFill>
                  <a:schemeClr val="hlink"/>
                </a:solidFill>
                <a:miter lim="800000"/>
                <a:headEnd/>
                <a:tailEnd/>
              </a:ln>
              <a:effectLst/>
            </p:spPr>
            <p:txBody>
              <a:bodyPr wrap="none" anchor="ctr"/>
              <a:lstStyle/>
              <a:p>
                <a:endParaRPr lang="en-US"/>
              </a:p>
            </p:txBody>
          </p:sp>
          <p:sp>
            <p:nvSpPr>
              <p:cNvPr id="468063" name="Rectangle 95"/>
              <p:cNvSpPr>
                <a:spLocks noChangeArrowheads="1"/>
              </p:cNvSpPr>
              <p:nvPr/>
            </p:nvSpPr>
            <p:spPr bwMode="auto">
              <a:xfrm>
                <a:off x="4228" y="2124"/>
                <a:ext cx="1046" cy="320"/>
              </a:xfrm>
              <a:prstGeom prst="rect">
                <a:avLst/>
              </a:prstGeom>
              <a:solidFill>
                <a:srgbClr val="EAEAEA"/>
              </a:solidFill>
              <a:ln w="12700">
                <a:solidFill>
                  <a:schemeClr val="hlink"/>
                </a:solidFill>
                <a:miter lim="800000"/>
                <a:headEnd/>
                <a:tailEnd/>
              </a:ln>
              <a:effectLst/>
            </p:spPr>
            <p:txBody>
              <a:bodyPr wrap="none" anchor="ctr"/>
              <a:lstStyle/>
              <a:p>
                <a:endParaRPr lang="en-US"/>
              </a:p>
            </p:txBody>
          </p:sp>
        </p:grpSp>
        <p:grpSp>
          <p:nvGrpSpPr>
            <p:cNvPr id="13" name="Group 96"/>
            <p:cNvGrpSpPr>
              <a:grpSpLocks/>
            </p:cNvGrpSpPr>
            <p:nvPr/>
          </p:nvGrpSpPr>
          <p:grpSpPr bwMode="auto">
            <a:xfrm>
              <a:off x="4084" y="2476"/>
              <a:ext cx="1286" cy="256"/>
              <a:chOff x="3988" y="2380"/>
              <a:chExt cx="1286" cy="256"/>
            </a:xfrm>
          </p:grpSpPr>
          <p:sp>
            <p:nvSpPr>
              <p:cNvPr id="468065" name="Rectangle 97"/>
              <p:cNvSpPr>
                <a:spLocks noChangeArrowheads="1"/>
              </p:cNvSpPr>
              <p:nvPr/>
            </p:nvSpPr>
            <p:spPr bwMode="auto">
              <a:xfrm>
                <a:off x="3988" y="2380"/>
                <a:ext cx="232" cy="256"/>
              </a:xfrm>
              <a:prstGeom prst="rect">
                <a:avLst/>
              </a:prstGeom>
              <a:solidFill>
                <a:srgbClr val="EAEAEA"/>
              </a:solidFill>
              <a:ln w="12700">
                <a:solidFill>
                  <a:schemeClr val="hlink"/>
                </a:solidFill>
                <a:miter lim="800000"/>
                <a:headEnd/>
                <a:tailEnd/>
              </a:ln>
              <a:effectLst/>
            </p:spPr>
            <p:txBody>
              <a:bodyPr wrap="none" anchor="ctr"/>
              <a:lstStyle/>
              <a:p>
                <a:endParaRPr lang="en-US"/>
              </a:p>
            </p:txBody>
          </p:sp>
          <p:sp>
            <p:nvSpPr>
              <p:cNvPr id="468066" name="Rectangle 98"/>
              <p:cNvSpPr>
                <a:spLocks noChangeArrowheads="1"/>
              </p:cNvSpPr>
              <p:nvPr/>
            </p:nvSpPr>
            <p:spPr bwMode="auto">
              <a:xfrm>
                <a:off x="4228" y="2380"/>
                <a:ext cx="1046" cy="256"/>
              </a:xfrm>
              <a:prstGeom prst="rect">
                <a:avLst/>
              </a:prstGeom>
              <a:solidFill>
                <a:srgbClr val="EAEAEA"/>
              </a:solidFill>
              <a:ln w="12700">
                <a:solidFill>
                  <a:schemeClr val="hlink"/>
                </a:solidFill>
                <a:miter lim="800000"/>
                <a:headEnd/>
                <a:tailEnd/>
              </a:ln>
              <a:effectLst/>
            </p:spPr>
            <p:txBody>
              <a:bodyPr wrap="none" anchor="ctr"/>
              <a:lstStyle/>
              <a:p>
                <a:endParaRPr lang="en-US"/>
              </a:p>
            </p:txBody>
          </p:sp>
        </p:grpSp>
        <p:grpSp>
          <p:nvGrpSpPr>
            <p:cNvPr id="14" name="Group 99"/>
            <p:cNvGrpSpPr>
              <a:grpSpLocks/>
            </p:cNvGrpSpPr>
            <p:nvPr/>
          </p:nvGrpSpPr>
          <p:grpSpPr bwMode="auto">
            <a:xfrm>
              <a:off x="4084" y="2740"/>
              <a:ext cx="1286" cy="232"/>
              <a:chOff x="3988" y="2644"/>
              <a:chExt cx="1286" cy="232"/>
            </a:xfrm>
          </p:grpSpPr>
          <p:sp>
            <p:nvSpPr>
              <p:cNvPr id="468068" name="Rectangle 100"/>
              <p:cNvSpPr>
                <a:spLocks noChangeArrowheads="1"/>
              </p:cNvSpPr>
              <p:nvPr/>
            </p:nvSpPr>
            <p:spPr bwMode="auto">
              <a:xfrm>
                <a:off x="3988" y="2644"/>
                <a:ext cx="232" cy="232"/>
              </a:xfrm>
              <a:prstGeom prst="rect">
                <a:avLst/>
              </a:prstGeom>
              <a:solidFill>
                <a:srgbClr val="EAEAEA"/>
              </a:solidFill>
              <a:ln w="12700">
                <a:solidFill>
                  <a:schemeClr val="hlink"/>
                </a:solidFill>
                <a:miter lim="800000"/>
                <a:headEnd/>
                <a:tailEnd/>
              </a:ln>
              <a:effectLst/>
            </p:spPr>
            <p:txBody>
              <a:bodyPr wrap="none" anchor="ctr"/>
              <a:lstStyle/>
              <a:p>
                <a:endParaRPr lang="en-US"/>
              </a:p>
            </p:txBody>
          </p:sp>
          <p:sp>
            <p:nvSpPr>
              <p:cNvPr id="468069" name="Rectangle 101"/>
              <p:cNvSpPr>
                <a:spLocks noChangeArrowheads="1"/>
              </p:cNvSpPr>
              <p:nvPr/>
            </p:nvSpPr>
            <p:spPr bwMode="auto">
              <a:xfrm>
                <a:off x="4228" y="2644"/>
                <a:ext cx="1046" cy="232"/>
              </a:xfrm>
              <a:prstGeom prst="rect">
                <a:avLst/>
              </a:prstGeom>
              <a:solidFill>
                <a:srgbClr val="EAEAEA"/>
              </a:solidFill>
              <a:ln w="12700">
                <a:solidFill>
                  <a:schemeClr val="hlink"/>
                </a:solidFill>
                <a:miter lim="800000"/>
                <a:headEnd/>
                <a:tailEnd/>
              </a:ln>
              <a:effectLst/>
            </p:spPr>
            <p:txBody>
              <a:bodyPr wrap="none" anchor="ctr"/>
              <a:lstStyle/>
              <a:p>
                <a:endParaRPr lang="en-US"/>
              </a:p>
            </p:txBody>
          </p:sp>
        </p:grpSp>
        <p:grpSp>
          <p:nvGrpSpPr>
            <p:cNvPr id="15" name="Group 102"/>
            <p:cNvGrpSpPr>
              <a:grpSpLocks/>
            </p:cNvGrpSpPr>
            <p:nvPr/>
          </p:nvGrpSpPr>
          <p:grpSpPr bwMode="auto">
            <a:xfrm>
              <a:off x="4084" y="2974"/>
              <a:ext cx="1288" cy="230"/>
              <a:chOff x="3988" y="2878"/>
              <a:chExt cx="1288" cy="230"/>
            </a:xfrm>
          </p:grpSpPr>
          <p:sp>
            <p:nvSpPr>
              <p:cNvPr id="468071" name="Rectangle 103"/>
              <p:cNvSpPr>
                <a:spLocks noChangeArrowheads="1"/>
              </p:cNvSpPr>
              <p:nvPr/>
            </p:nvSpPr>
            <p:spPr bwMode="auto">
              <a:xfrm>
                <a:off x="3988" y="2878"/>
                <a:ext cx="232" cy="230"/>
              </a:xfrm>
              <a:prstGeom prst="rect">
                <a:avLst/>
              </a:prstGeom>
              <a:solidFill>
                <a:srgbClr val="EAEAEA"/>
              </a:solidFill>
              <a:ln w="12700">
                <a:solidFill>
                  <a:schemeClr val="hlink"/>
                </a:solidFill>
                <a:miter lim="800000"/>
                <a:headEnd/>
                <a:tailEnd/>
              </a:ln>
              <a:effectLst/>
            </p:spPr>
            <p:txBody>
              <a:bodyPr wrap="none" anchor="ctr"/>
              <a:lstStyle/>
              <a:p>
                <a:endParaRPr lang="en-US"/>
              </a:p>
            </p:txBody>
          </p:sp>
          <p:sp>
            <p:nvSpPr>
              <p:cNvPr id="468072" name="Rectangle 104"/>
              <p:cNvSpPr>
                <a:spLocks noChangeArrowheads="1"/>
              </p:cNvSpPr>
              <p:nvPr/>
            </p:nvSpPr>
            <p:spPr bwMode="auto">
              <a:xfrm>
                <a:off x="4228" y="2878"/>
                <a:ext cx="1048" cy="230"/>
              </a:xfrm>
              <a:prstGeom prst="rect">
                <a:avLst/>
              </a:prstGeom>
              <a:solidFill>
                <a:srgbClr val="EAEAEA"/>
              </a:solidFill>
              <a:ln w="12700">
                <a:solidFill>
                  <a:schemeClr val="hlink"/>
                </a:solidFill>
                <a:miter lim="800000"/>
                <a:headEnd/>
                <a:tailEnd/>
              </a:ln>
              <a:effectLst/>
            </p:spPr>
            <p:txBody>
              <a:bodyPr wrap="none" anchor="ctr"/>
              <a:lstStyle/>
              <a:p>
                <a:endParaRPr lang="en-US"/>
              </a:p>
            </p:txBody>
          </p:sp>
        </p:grpSp>
        <p:sp>
          <p:nvSpPr>
            <p:cNvPr id="468073" name="Rectangle 105"/>
            <p:cNvSpPr>
              <a:spLocks noChangeArrowheads="1"/>
            </p:cNvSpPr>
            <p:nvPr/>
          </p:nvSpPr>
          <p:spPr bwMode="auto">
            <a:xfrm>
              <a:off x="4118" y="1697"/>
              <a:ext cx="196" cy="231"/>
            </a:xfrm>
            <a:prstGeom prst="rect">
              <a:avLst/>
            </a:prstGeom>
            <a:noFill/>
            <a:ln w="9525">
              <a:noFill/>
              <a:miter lim="800000"/>
              <a:headEnd/>
              <a:tailEnd/>
            </a:ln>
            <a:effectLst/>
          </p:spPr>
          <p:txBody>
            <a:bodyPr wrap="none"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6</a:t>
              </a:r>
            </a:p>
          </p:txBody>
        </p:sp>
        <p:sp>
          <p:nvSpPr>
            <p:cNvPr id="468074" name="Rectangle 106"/>
            <p:cNvSpPr>
              <a:spLocks noChangeArrowheads="1"/>
            </p:cNvSpPr>
            <p:nvPr/>
          </p:nvSpPr>
          <p:spPr bwMode="auto">
            <a:xfrm>
              <a:off x="4118" y="1993"/>
              <a:ext cx="196" cy="231"/>
            </a:xfrm>
            <a:prstGeom prst="rect">
              <a:avLst/>
            </a:prstGeom>
            <a:noFill/>
            <a:ln w="9525">
              <a:noFill/>
              <a:miter lim="800000"/>
              <a:headEnd/>
              <a:tailEnd/>
            </a:ln>
            <a:effectLst/>
          </p:spPr>
          <p:txBody>
            <a:bodyPr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5</a:t>
              </a:r>
            </a:p>
          </p:txBody>
        </p:sp>
        <p:sp>
          <p:nvSpPr>
            <p:cNvPr id="468075" name="Rectangle 107"/>
            <p:cNvSpPr>
              <a:spLocks noChangeArrowheads="1"/>
            </p:cNvSpPr>
            <p:nvPr/>
          </p:nvSpPr>
          <p:spPr bwMode="auto">
            <a:xfrm>
              <a:off x="4118" y="2241"/>
              <a:ext cx="196" cy="231"/>
            </a:xfrm>
            <a:prstGeom prst="rect">
              <a:avLst/>
            </a:prstGeom>
            <a:noFill/>
            <a:ln w="9525">
              <a:noFill/>
              <a:miter lim="800000"/>
              <a:headEnd/>
              <a:tailEnd/>
            </a:ln>
            <a:effectLst/>
          </p:spPr>
          <p:txBody>
            <a:bodyPr wrap="none"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4</a:t>
              </a:r>
            </a:p>
          </p:txBody>
        </p:sp>
        <p:sp>
          <p:nvSpPr>
            <p:cNvPr id="468076" name="Rectangle 108"/>
            <p:cNvSpPr>
              <a:spLocks noChangeArrowheads="1"/>
            </p:cNvSpPr>
            <p:nvPr/>
          </p:nvSpPr>
          <p:spPr bwMode="auto">
            <a:xfrm>
              <a:off x="4118" y="2489"/>
              <a:ext cx="196" cy="231"/>
            </a:xfrm>
            <a:prstGeom prst="rect">
              <a:avLst/>
            </a:prstGeom>
            <a:noFill/>
            <a:ln w="9525">
              <a:noFill/>
              <a:miter lim="800000"/>
              <a:headEnd/>
              <a:tailEnd/>
            </a:ln>
            <a:effectLst/>
          </p:spPr>
          <p:txBody>
            <a:bodyPr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3</a:t>
              </a:r>
            </a:p>
          </p:txBody>
        </p:sp>
        <p:sp>
          <p:nvSpPr>
            <p:cNvPr id="468077" name="Rectangle 109"/>
            <p:cNvSpPr>
              <a:spLocks noChangeArrowheads="1"/>
            </p:cNvSpPr>
            <p:nvPr/>
          </p:nvSpPr>
          <p:spPr bwMode="auto">
            <a:xfrm>
              <a:off x="4118" y="2737"/>
              <a:ext cx="196" cy="231"/>
            </a:xfrm>
            <a:prstGeom prst="rect">
              <a:avLst/>
            </a:prstGeom>
            <a:noFill/>
            <a:ln w="9525">
              <a:noFill/>
              <a:miter lim="800000"/>
              <a:headEnd/>
              <a:tailEnd/>
            </a:ln>
            <a:effectLst/>
          </p:spPr>
          <p:txBody>
            <a:bodyPr wrap="none"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2</a:t>
              </a:r>
            </a:p>
          </p:txBody>
        </p:sp>
        <p:sp>
          <p:nvSpPr>
            <p:cNvPr id="468078" name="Rectangle 110"/>
            <p:cNvSpPr>
              <a:spLocks noChangeArrowheads="1"/>
            </p:cNvSpPr>
            <p:nvPr/>
          </p:nvSpPr>
          <p:spPr bwMode="auto">
            <a:xfrm>
              <a:off x="4118" y="2985"/>
              <a:ext cx="196" cy="231"/>
            </a:xfrm>
            <a:prstGeom prst="rect">
              <a:avLst/>
            </a:prstGeom>
            <a:noFill/>
            <a:ln w="9525">
              <a:noFill/>
              <a:miter lim="800000"/>
              <a:headEnd/>
              <a:tailEnd/>
            </a:ln>
            <a:effectLst/>
          </p:spPr>
          <p:txBody>
            <a:bodyPr wrap="none"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1</a:t>
              </a:r>
            </a:p>
          </p:txBody>
        </p:sp>
        <p:grpSp>
          <p:nvGrpSpPr>
            <p:cNvPr id="16" name="Group 111"/>
            <p:cNvGrpSpPr>
              <a:grpSpLocks/>
            </p:cNvGrpSpPr>
            <p:nvPr/>
          </p:nvGrpSpPr>
          <p:grpSpPr bwMode="auto">
            <a:xfrm>
              <a:off x="4084" y="1437"/>
              <a:ext cx="1286" cy="239"/>
              <a:chOff x="3988" y="1341"/>
              <a:chExt cx="1286" cy="239"/>
            </a:xfrm>
          </p:grpSpPr>
          <p:sp>
            <p:nvSpPr>
              <p:cNvPr id="468080" name="Rectangle 112"/>
              <p:cNvSpPr>
                <a:spLocks noChangeArrowheads="1"/>
              </p:cNvSpPr>
              <p:nvPr/>
            </p:nvSpPr>
            <p:spPr bwMode="auto">
              <a:xfrm>
                <a:off x="3988" y="1341"/>
                <a:ext cx="232" cy="239"/>
              </a:xfrm>
              <a:prstGeom prst="rect">
                <a:avLst/>
              </a:prstGeom>
              <a:solidFill>
                <a:srgbClr val="EAEAEA"/>
              </a:solidFill>
              <a:ln w="12700">
                <a:solidFill>
                  <a:schemeClr val="hlink"/>
                </a:solidFill>
                <a:miter lim="800000"/>
                <a:headEnd/>
                <a:tailEnd/>
              </a:ln>
              <a:effectLst/>
            </p:spPr>
            <p:txBody>
              <a:bodyPr wrap="none" anchor="ctr"/>
              <a:lstStyle/>
              <a:p>
                <a:endParaRPr lang="en-US"/>
              </a:p>
            </p:txBody>
          </p:sp>
          <p:sp>
            <p:nvSpPr>
              <p:cNvPr id="468081" name="Rectangle 113"/>
              <p:cNvSpPr>
                <a:spLocks noChangeArrowheads="1"/>
              </p:cNvSpPr>
              <p:nvPr/>
            </p:nvSpPr>
            <p:spPr bwMode="auto">
              <a:xfrm>
                <a:off x="4228" y="1341"/>
                <a:ext cx="1046" cy="239"/>
              </a:xfrm>
              <a:prstGeom prst="rect">
                <a:avLst/>
              </a:prstGeom>
              <a:solidFill>
                <a:srgbClr val="EAEAEA"/>
              </a:solidFill>
              <a:ln w="12700">
                <a:solidFill>
                  <a:schemeClr val="hlink"/>
                </a:solidFill>
                <a:miter lim="800000"/>
                <a:headEnd/>
                <a:tailEnd/>
              </a:ln>
              <a:effectLst/>
            </p:spPr>
            <p:txBody>
              <a:bodyPr wrap="none" anchor="ctr"/>
              <a:lstStyle/>
              <a:p>
                <a:endParaRPr lang="en-US"/>
              </a:p>
            </p:txBody>
          </p:sp>
        </p:grpSp>
        <p:sp>
          <p:nvSpPr>
            <p:cNvPr id="468082" name="Rectangle 114"/>
            <p:cNvSpPr>
              <a:spLocks noChangeArrowheads="1"/>
            </p:cNvSpPr>
            <p:nvPr/>
          </p:nvSpPr>
          <p:spPr bwMode="auto">
            <a:xfrm>
              <a:off x="4118" y="1433"/>
              <a:ext cx="196" cy="231"/>
            </a:xfrm>
            <a:prstGeom prst="rect">
              <a:avLst/>
            </a:prstGeom>
            <a:noFill/>
            <a:ln w="9525">
              <a:noFill/>
              <a:miter lim="800000"/>
              <a:headEnd/>
              <a:tailEnd/>
            </a:ln>
            <a:effectLst/>
          </p:spPr>
          <p:txBody>
            <a:bodyPr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7</a:t>
              </a:r>
            </a:p>
          </p:txBody>
        </p:sp>
        <p:sp>
          <p:nvSpPr>
            <p:cNvPr id="468083" name="Rectangle 115"/>
            <p:cNvSpPr>
              <a:spLocks noChangeArrowheads="1"/>
            </p:cNvSpPr>
            <p:nvPr/>
          </p:nvSpPr>
          <p:spPr bwMode="auto">
            <a:xfrm>
              <a:off x="4310" y="1433"/>
              <a:ext cx="900" cy="231"/>
            </a:xfrm>
            <a:prstGeom prst="rect">
              <a:avLst/>
            </a:prstGeom>
            <a:noFill/>
            <a:ln w="9525">
              <a:noFill/>
              <a:miter lim="800000"/>
              <a:headEnd/>
              <a:tailEnd/>
            </a:ln>
            <a:effectLst/>
          </p:spPr>
          <p:txBody>
            <a:bodyPr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Application</a:t>
              </a:r>
            </a:p>
          </p:txBody>
        </p:sp>
        <p:sp>
          <p:nvSpPr>
            <p:cNvPr id="468084" name="Rectangle 116"/>
            <p:cNvSpPr>
              <a:spLocks noChangeArrowheads="1"/>
            </p:cNvSpPr>
            <p:nvPr/>
          </p:nvSpPr>
          <p:spPr bwMode="auto">
            <a:xfrm>
              <a:off x="4310" y="1697"/>
              <a:ext cx="988" cy="231"/>
            </a:xfrm>
            <a:prstGeom prst="rect">
              <a:avLst/>
            </a:prstGeom>
            <a:noFill/>
            <a:ln w="9525">
              <a:noFill/>
              <a:miter lim="800000"/>
              <a:headEnd/>
              <a:tailEnd/>
            </a:ln>
            <a:effectLst/>
          </p:spPr>
          <p:txBody>
            <a:bodyPr wrap="none"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Presentation</a:t>
              </a:r>
            </a:p>
          </p:txBody>
        </p:sp>
        <p:sp>
          <p:nvSpPr>
            <p:cNvPr id="468085" name="Rectangle 117"/>
            <p:cNvSpPr>
              <a:spLocks noChangeArrowheads="1"/>
            </p:cNvSpPr>
            <p:nvPr/>
          </p:nvSpPr>
          <p:spPr bwMode="auto">
            <a:xfrm>
              <a:off x="4310" y="1993"/>
              <a:ext cx="668" cy="231"/>
            </a:xfrm>
            <a:prstGeom prst="rect">
              <a:avLst/>
            </a:prstGeom>
            <a:noFill/>
            <a:ln w="9525">
              <a:noFill/>
              <a:miter lim="800000"/>
              <a:headEnd/>
              <a:tailEnd/>
            </a:ln>
            <a:effectLst/>
          </p:spPr>
          <p:txBody>
            <a:bodyPr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Session</a:t>
              </a:r>
            </a:p>
          </p:txBody>
        </p:sp>
        <p:sp>
          <p:nvSpPr>
            <p:cNvPr id="468086" name="Rectangle 118"/>
            <p:cNvSpPr>
              <a:spLocks noChangeArrowheads="1"/>
            </p:cNvSpPr>
            <p:nvPr/>
          </p:nvSpPr>
          <p:spPr bwMode="auto">
            <a:xfrm>
              <a:off x="4310" y="2241"/>
              <a:ext cx="788" cy="231"/>
            </a:xfrm>
            <a:prstGeom prst="rect">
              <a:avLst/>
            </a:prstGeom>
            <a:noFill/>
            <a:ln w="9525">
              <a:noFill/>
              <a:miter lim="800000"/>
              <a:headEnd/>
              <a:tailEnd/>
            </a:ln>
            <a:effectLst/>
          </p:spPr>
          <p:txBody>
            <a:bodyPr wrap="none"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Transport</a:t>
              </a:r>
            </a:p>
          </p:txBody>
        </p:sp>
        <p:sp>
          <p:nvSpPr>
            <p:cNvPr id="468087" name="Rectangle 119"/>
            <p:cNvSpPr>
              <a:spLocks noChangeArrowheads="1"/>
            </p:cNvSpPr>
            <p:nvPr/>
          </p:nvSpPr>
          <p:spPr bwMode="auto">
            <a:xfrm>
              <a:off x="4310" y="2489"/>
              <a:ext cx="684" cy="231"/>
            </a:xfrm>
            <a:prstGeom prst="rect">
              <a:avLst/>
            </a:prstGeom>
            <a:noFill/>
            <a:ln w="9525">
              <a:noFill/>
              <a:miter lim="800000"/>
              <a:headEnd/>
              <a:tailEnd/>
            </a:ln>
            <a:effectLst/>
          </p:spPr>
          <p:txBody>
            <a:bodyPr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Network</a:t>
              </a:r>
            </a:p>
          </p:txBody>
        </p:sp>
        <p:sp>
          <p:nvSpPr>
            <p:cNvPr id="468088" name="Rectangle 120"/>
            <p:cNvSpPr>
              <a:spLocks noChangeArrowheads="1"/>
            </p:cNvSpPr>
            <p:nvPr/>
          </p:nvSpPr>
          <p:spPr bwMode="auto">
            <a:xfrm>
              <a:off x="4310" y="2737"/>
              <a:ext cx="764" cy="231"/>
            </a:xfrm>
            <a:prstGeom prst="rect">
              <a:avLst/>
            </a:prstGeom>
            <a:noFill/>
            <a:ln w="9525">
              <a:noFill/>
              <a:miter lim="800000"/>
              <a:headEnd/>
              <a:tailEnd/>
            </a:ln>
            <a:effectLst/>
          </p:spPr>
          <p:txBody>
            <a:bodyPr wrap="none"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Data Link</a:t>
              </a:r>
            </a:p>
          </p:txBody>
        </p:sp>
        <p:sp>
          <p:nvSpPr>
            <p:cNvPr id="468089" name="Rectangle 121"/>
            <p:cNvSpPr>
              <a:spLocks noChangeArrowheads="1"/>
            </p:cNvSpPr>
            <p:nvPr/>
          </p:nvSpPr>
          <p:spPr bwMode="auto">
            <a:xfrm>
              <a:off x="4310" y="2985"/>
              <a:ext cx="700" cy="231"/>
            </a:xfrm>
            <a:prstGeom prst="rect">
              <a:avLst/>
            </a:prstGeom>
            <a:noFill/>
            <a:ln w="9525">
              <a:noFill/>
              <a:miter lim="800000"/>
              <a:headEnd/>
              <a:tailEnd/>
            </a:ln>
            <a:effectLst/>
          </p:spPr>
          <p:txBody>
            <a:bodyPr wrap="none" lIns="92075" tIns="46038" rIns="92075" bIns="46038">
              <a:spAutoFit/>
            </a:bodyPr>
            <a:lstStyle/>
            <a:p>
              <a:pPr eaLnBrk="0" hangingPunct="0"/>
              <a:r>
                <a:rPr lang="en-US" sz="1800" b="1">
                  <a:solidFill>
                    <a:srgbClr val="000000"/>
                  </a:solidFill>
                  <a:effectLst>
                    <a:outerShdw blurRad="38100" dist="38100" dir="2700000" algn="tl">
                      <a:srgbClr val="FFFFFF"/>
                    </a:outerShdw>
                  </a:effectLst>
                </a:rPr>
                <a:t>Physical</a:t>
              </a:r>
            </a:p>
          </p:txBody>
        </p:sp>
      </p:grpSp>
      <p:sp>
        <p:nvSpPr>
          <p:cNvPr id="468091" name="AutoShape 123"/>
          <p:cNvSpPr>
            <a:spLocks noChangeArrowheads="1"/>
          </p:cNvSpPr>
          <p:nvPr/>
        </p:nvSpPr>
        <p:spPr bwMode="auto">
          <a:xfrm>
            <a:off x="228600" y="2488894"/>
            <a:ext cx="304800" cy="228600"/>
          </a:xfrm>
          <a:prstGeom prst="rightArrow">
            <a:avLst>
              <a:gd name="adj1" fmla="val 50000"/>
              <a:gd name="adj2" fmla="val 33333"/>
            </a:avLst>
          </a:prstGeom>
          <a:solidFill>
            <a:srgbClr val="DDDDDD"/>
          </a:solidFill>
          <a:ln w="9525">
            <a:solidFill>
              <a:schemeClr val="tx1"/>
            </a:solidFill>
            <a:miter lim="800000"/>
            <a:headEnd/>
            <a:tailEnd/>
          </a:ln>
          <a:effectLst/>
        </p:spPr>
        <p:txBody>
          <a:bodyPr wrap="none" anchor="ctr"/>
          <a:lstStyle/>
          <a:p>
            <a:endParaRPr lang="en-US"/>
          </a:p>
        </p:txBody>
      </p:sp>
      <p:sp>
        <p:nvSpPr>
          <p:cNvPr id="468092" name="AutoShape 124"/>
          <p:cNvSpPr>
            <a:spLocks noChangeArrowheads="1"/>
          </p:cNvSpPr>
          <p:nvPr/>
        </p:nvSpPr>
        <p:spPr bwMode="auto">
          <a:xfrm>
            <a:off x="228600" y="3784294"/>
            <a:ext cx="304800" cy="228600"/>
          </a:xfrm>
          <a:prstGeom prst="rightArrow">
            <a:avLst>
              <a:gd name="adj1" fmla="val 50000"/>
              <a:gd name="adj2" fmla="val 33333"/>
            </a:avLst>
          </a:prstGeom>
          <a:solidFill>
            <a:srgbClr val="DDDDDD"/>
          </a:solidFill>
          <a:ln w="9525">
            <a:solidFill>
              <a:schemeClr val="tx1"/>
            </a:solidFill>
            <a:miter lim="800000"/>
            <a:headEnd/>
            <a:tailEnd/>
          </a:ln>
          <a:effectLst/>
        </p:spPr>
        <p:txBody>
          <a:bodyPr wrap="none" anchor="ctr"/>
          <a:lstStyle/>
          <a:p>
            <a:endParaRPr lang="en-US"/>
          </a:p>
        </p:txBody>
      </p:sp>
      <p:sp>
        <p:nvSpPr>
          <p:cNvPr id="468093" name="AutoShape 125"/>
          <p:cNvSpPr>
            <a:spLocks noChangeArrowheads="1"/>
          </p:cNvSpPr>
          <p:nvPr/>
        </p:nvSpPr>
        <p:spPr bwMode="auto">
          <a:xfrm>
            <a:off x="228600" y="4165294"/>
            <a:ext cx="304800" cy="228600"/>
          </a:xfrm>
          <a:prstGeom prst="rightArrow">
            <a:avLst>
              <a:gd name="adj1" fmla="val 50000"/>
              <a:gd name="adj2" fmla="val 33333"/>
            </a:avLst>
          </a:prstGeom>
          <a:solidFill>
            <a:srgbClr val="DDDDDD"/>
          </a:solidFill>
          <a:ln w="9525">
            <a:solidFill>
              <a:schemeClr val="tx1"/>
            </a:solidFill>
            <a:miter lim="800000"/>
            <a:headEnd/>
            <a:tailEnd/>
          </a:ln>
          <a:effectLst/>
        </p:spPr>
        <p:txBody>
          <a:bodyPr wrap="none" anchor="ctr"/>
          <a:lstStyle/>
          <a:p>
            <a:endParaRPr lang="en-US"/>
          </a:p>
        </p:txBody>
      </p:sp>
      <p:sp>
        <p:nvSpPr>
          <p:cNvPr id="468094" name="AutoShape 126"/>
          <p:cNvSpPr>
            <a:spLocks noChangeArrowheads="1"/>
          </p:cNvSpPr>
          <p:nvPr/>
        </p:nvSpPr>
        <p:spPr bwMode="auto">
          <a:xfrm>
            <a:off x="228600" y="4546294"/>
            <a:ext cx="304800" cy="228600"/>
          </a:xfrm>
          <a:prstGeom prst="rightArrow">
            <a:avLst>
              <a:gd name="adj1" fmla="val 50000"/>
              <a:gd name="adj2" fmla="val 33333"/>
            </a:avLst>
          </a:prstGeom>
          <a:solidFill>
            <a:srgbClr val="DDDDDD"/>
          </a:solidFill>
          <a:ln w="9525">
            <a:solidFill>
              <a:schemeClr val="tx1"/>
            </a:solidFill>
            <a:miter lim="800000"/>
            <a:headEnd/>
            <a:tailEnd/>
          </a:ln>
          <a:effectLst/>
        </p:spPr>
        <p:txBody>
          <a:bodyPr wrap="none" anchor="ctr"/>
          <a:lstStyle/>
          <a:p>
            <a:endParaRPr lang="en-US"/>
          </a:p>
        </p:txBody>
      </p:sp>
      <p:sp>
        <p:nvSpPr>
          <p:cNvPr id="468095" name="AutoShape 127"/>
          <p:cNvSpPr>
            <a:spLocks noChangeArrowheads="1"/>
          </p:cNvSpPr>
          <p:nvPr/>
        </p:nvSpPr>
        <p:spPr bwMode="auto">
          <a:xfrm>
            <a:off x="228600" y="4927294"/>
            <a:ext cx="304800" cy="228600"/>
          </a:xfrm>
          <a:prstGeom prst="rightArrow">
            <a:avLst>
              <a:gd name="adj1" fmla="val 50000"/>
              <a:gd name="adj2" fmla="val 33333"/>
            </a:avLst>
          </a:prstGeom>
          <a:solidFill>
            <a:srgbClr val="DDDDDD"/>
          </a:solidFill>
          <a:ln w="9525">
            <a:solidFill>
              <a:schemeClr val="tx1"/>
            </a:solidFill>
            <a:miter lim="800000"/>
            <a:headEnd/>
            <a:tailEnd/>
          </a:ln>
          <a:effectLst/>
        </p:spPr>
        <p:txBody>
          <a:bodyPr wrap="none" anchor="ctr"/>
          <a:lstStyle/>
          <a:p>
            <a:endParaRPr lang="en-US"/>
          </a:p>
        </p:txBody>
      </p:sp>
    </p:spTree>
    <p:extLst>
      <p:ext uri="{BB962C8B-B14F-4D97-AF65-F5344CB8AC3E}">
        <p14:creationId xmlns:p14="http://schemas.microsoft.com/office/powerpoint/2010/main" val="61261346"/>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Simplified OSI Model</a:t>
            </a:r>
            <a:endParaRPr lang="en-US" dirty="0"/>
          </a:p>
        </p:txBody>
      </p:sp>
      <p:sp>
        <p:nvSpPr>
          <p:cNvPr id="7" name="Content Placeholder 6"/>
          <p:cNvSpPr>
            <a:spLocks noGrp="1"/>
          </p:cNvSpPr>
          <p:nvPr>
            <p:ph idx="1"/>
          </p:nvPr>
        </p:nvSpPr>
        <p:spPr/>
        <p:txBody>
          <a:bodyPr/>
          <a:lstStyle/>
          <a:p>
            <a:r>
              <a:rPr lang="en-US" dirty="0" smtClean="0"/>
              <a:t>From Wikipedia…</a:t>
            </a:r>
            <a:endParaRPr lang="en-US" dirty="0"/>
          </a:p>
        </p:txBody>
      </p:sp>
      <p:sp>
        <p:nvSpPr>
          <p:cNvPr id="4" name="Slide Number Placeholder 3"/>
          <p:cNvSpPr>
            <a:spLocks noGrp="1"/>
          </p:cNvSpPr>
          <p:nvPr>
            <p:ph type="sldNum" sz="quarter" idx="10"/>
          </p:nvPr>
        </p:nvSpPr>
        <p:spPr/>
        <p:txBody>
          <a:bodyPr/>
          <a:lstStyle/>
          <a:p>
            <a:pPr rtl="0">
              <a:defRPr/>
            </a:pPr>
            <a:fld id="{21422911-C9CB-4B9D-95FD-26B6049ED6BE}" type="slidenum">
              <a:rPr lang="en-US" kern="1200" smtClean="0">
                <a:ea typeface="+mn-ea"/>
                <a:cs typeface="+mn-cs"/>
              </a:rPr>
              <a:pPr rtl="0">
                <a:defRPr/>
              </a:pPr>
              <a:t>38</a:t>
            </a:fld>
            <a:endParaRPr lang="en-US" kern="1200" dirty="0">
              <a:ea typeface="+mn-ea"/>
              <a:cs typeface="+mn-cs"/>
            </a:endParaRPr>
          </a:p>
        </p:txBody>
      </p:sp>
      <p:pic>
        <p:nvPicPr>
          <p:cNvPr id="3074" name="Picture 2"/>
          <p:cNvPicPr>
            <a:picLocks noChangeAspect="1" noChangeArrowheads="1"/>
          </p:cNvPicPr>
          <p:nvPr/>
        </p:nvPicPr>
        <p:blipFill>
          <a:blip r:embed="rId3" cstate="print"/>
          <a:stretch>
            <a:fillRect/>
          </a:stretch>
        </p:blipFill>
        <p:spPr bwMode="auto">
          <a:xfrm>
            <a:off x="609600" y="1828800"/>
            <a:ext cx="7467600" cy="4292968"/>
          </a:xfrm>
          <a:prstGeom prst="rect">
            <a:avLst/>
          </a:prstGeom>
          <a:noFill/>
          <a:ln>
            <a:noFill/>
          </a:ln>
        </p:spPr>
      </p:pic>
    </p:spTree>
    <p:extLst>
      <p:ext uri="{BB962C8B-B14F-4D97-AF65-F5344CB8AC3E}">
        <p14:creationId xmlns:p14="http://schemas.microsoft.com/office/powerpoint/2010/main" val="36908510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78" y="1232110"/>
            <a:ext cx="1358900" cy="134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Oval 98"/>
          <p:cNvSpPr>
            <a:spLocks noChangeAspect="1"/>
          </p:cNvSpPr>
          <p:nvPr/>
        </p:nvSpPr>
        <p:spPr bwMode="auto">
          <a:xfrm>
            <a:off x="8016043" y="3776440"/>
            <a:ext cx="468557" cy="463130"/>
          </a:xfrm>
          <a:prstGeom prst="ellipse">
            <a:avLst/>
          </a:prstGeom>
          <a:solidFill>
            <a:srgbClr val="09D1B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p>
        </p:txBody>
      </p:sp>
      <p:sp>
        <p:nvSpPr>
          <p:cNvPr id="98" name="Oval 97"/>
          <p:cNvSpPr>
            <a:spLocks noChangeAspect="1"/>
          </p:cNvSpPr>
          <p:nvPr/>
        </p:nvSpPr>
        <p:spPr bwMode="auto">
          <a:xfrm>
            <a:off x="5963720" y="4014899"/>
            <a:ext cx="468557" cy="463130"/>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p>
        </p:txBody>
      </p:sp>
      <p:sp>
        <p:nvSpPr>
          <p:cNvPr id="96" name="Oval 95"/>
          <p:cNvSpPr>
            <a:spLocks noChangeAspect="1"/>
          </p:cNvSpPr>
          <p:nvPr/>
        </p:nvSpPr>
        <p:spPr bwMode="auto">
          <a:xfrm>
            <a:off x="3423993" y="2647532"/>
            <a:ext cx="468557" cy="463130"/>
          </a:xfrm>
          <a:prstGeom prst="ellipse">
            <a:avLst/>
          </a:prstGeom>
          <a:solidFill>
            <a:schemeClr val="accent3">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5" name="Oval 94"/>
          <p:cNvSpPr>
            <a:spLocks noChangeAspect="1"/>
          </p:cNvSpPr>
          <p:nvPr/>
        </p:nvSpPr>
        <p:spPr bwMode="auto">
          <a:xfrm>
            <a:off x="3649768" y="3883680"/>
            <a:ext cx="468557" cy="463130"/>
          </a:xfrm>
          <a:prstGeom prst="ellipse">
            <a:avLst/>
          </a:prstGeom>
          <a:solidFill>
            <a:srgbClr val="9900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Line Callout 1 (Accent Bar) 13"/>
          <p:cNvSpPr/>
          <p:nvPr/>
        </p:nvSpPr>
        <p:spPr bwMode="auto">
          <a:xfrm>
            <a:off x="5867400" y="3117273"/>
            <a:ext cx="3200400" cy="533400"/>
          </a:xfrm>
          <a:prstGeom prst="accentCallout1">
            <a:avLst>
              <a:gd name="adj1" fmla="val 18750"/>
              <a:gd name="adj2" fmla="val -8333"/>
              <a:gd name="adj3" fmla="val 89257"/>
              <a:gd name="adj4" fmla="val -8437"/>
            </a:avLst>
          </a:prstGeom>
          <a:gradFill flip="none" rotWithShape="1">
            <a:gsLst>
              <a:gs pos="1000">
                <a:schemeClr val="accent3">
                  <a:lumMod val="50000"/>
                </a:schemeClr>
              </a:gs>
              <a:gs pos="81000">
                <a:srgbClr val="FFC000"/>
              </a:gs>
              <a:gs pos="78000">
                <a:schemeClr val="accent6">
                  <a:lumMod val="75000"/>
                </a:schemeClr>
              </a:gs>
              <a:gs pos="56000">
                <a:schemeClr val="accent6">
                  <a:lumMod val="50000"/>
                </a:schemeClr>
              </a:gs>
              <a:gs pos="52000">
                <a:schemeClr val="accent4">
                  <a:lumMod val="75000"/>
                </a:schemeClr>
              </a:gs>
              <a:gs pos="30000">
                <a:schemeClr val="accent4">
                  <a:lumMod val="50000"/>
                </a:schemeClr>
              </a:gs>
              <a:gs pos="26000">
                <a:schemeClr val="accent3">
                  <a:lumMod val="75000"/>
                </a:schemeClr>
              </a:gs>
              <a:gs pos="98000">
                <a:srgbClr val="09D1BE"/>
              </a:gs>
              <a:gs pos="93000">
                <a:srgbClr val="FFFF00"/>
              </a:gs>
            </a:gsLst>
            <a:lin ang="0" scaled="1"/>
            <a:tileRect/>
          </a:gradFill>
          <a:ln w="38100">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b="1" dirty="0">
                <a:latin typeface="Bookman Old Style" pitchFamily="18" charset="0"/>
              </a:rPr>
              <a:t>ETHERNET</a:t>
            </a:r>
            <a:r>
              <a:rPr lang="en-US" dirty="0">
                <a:latin typeface="Bookman Old Style" pitchFamily="18" charset="0"/>
              </a:rPr>
              <a:t> 	</a:t>
            </a:r>
            <a:r>
              <a:rPr lang="en-US" i="1" dirty="0">
                <a:latin typeface="Bookman Old Style" pitchFamily="18" charset="0"/>
              </a:rPr>
              <a:t>FRAME</a:t>
            </a:r>
          </a:p>
        </p:txBody>
      </p:sp>
      <p:sp>
        <p:nvSpPr>
          <p:cNvPr id="13" name="Line Callout 1 (Accent Bar) 12"/>
          <p:cNvSpPr/>
          <p:nvPr/>
        </p:nvSpPr>
        <p:spPr bwMode="auto">
          <a:xfrm>
            <a:off x="5867400" y="2507673"/>
            <a:ext cx="3200400" cy="533400"/>
          </a:xfrm>
          <a:prstGeom prst="accentCallout1">
            <a:avLst>
              <a:gd name="adj1" fmla="val 18750"/>
              <a:gd name="adj2" fmla="val -8333"/>
              <a:gd name="adj3" fmla="val 94277"/>
              <a:gd name="adj4" fmla="val -8245"/>
            </a:avLst>
          </a:prstGeom>
          <a:solidFill>
            <a:schemeClr val="accent2">
              <a:lumMod val="75000"/>
            </a:schemeClr>
          </a:solidFill>
          <a:ln w="38100">
            <a:solidFill>
              <a:schemeClr val="accent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b="1" dirty="0">
                <a:latin typeface="Bookman Old Style" pitchFamily="18" charset="0"/>
              </a:rPr>
              <a:t>IP</a:t>
            </a:r>
            <a:r>
              <a:rPr lang="en-US" dirty="0">
                <a:latin typeface="Bookman Old Style" pitchFamily="18" charset="0"/>
              </a:rPr>
              <a:t> 		</a:t>
            </a:r>
            <a:r>
              <a:rPr lang="en-US" i="1" dirty="0">
                <a:latin typeface="Bookman Old Style" pitchFamily="18" charset="0"/>
              </a:rPr>
              <a:t>PACKET</a:t>
            </a:r>
          </a:p>
        </p:txBody>
      </p:sp>
      <p:sp>
        <p:nvSpPr>
          <p:cNvPr id="12" name="Line Callout 1 (Accent Bar) 11"/>
          <p:cNvSpPr/>
          <p:nvPr/>
        </p:nvSpPr>
        <p:spPr bwMode="auto">
          <a:xfrm>
            <a:off x="5867400" y="1898073"/>
            <a:ext cx="3200400" cy="533400"/>
          </a:xfrm>
          <a:prstGeom prst="accentCallout1">
            <a:avLst>
              <a:gd name="adj1" fmla="val 18750"/>
              <a:gd name="adj2" fmla="val -8333"/>
              <a:gd name="adj3" fmla="val 93414"/>
              <a:gd name="adj4" fmla="val -8308"/>
            </a:avLst>
          </a:prstGeom>
          <a:solidFill>
            <a:schemeClr val="accent1">
              <a:lumMod val="75000"/>
            </a:schemeClr>
          </a:solidFill>
          <a:ln w="38100">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b="1" dirty="0">
                <a:latin typeface="Bookman Old Style" pitchFamily="18" charset="0"/>
              </a:rPr>
              <a:t>TCP</a:t>
            </a:r>
            <a:r>
              <a:rPr lang="en-US" dirty="0">
                <a:latin typeface="Bookman Old Style" pitchFamily="18" charset="0"/>
              </a:rPr>
              <a:t> 		</a:t>
            </a:r>
            <a:r>
              <a:rPr lang="en-US" i="1" dirty="0">
                <a:latin typeface="Bookman Old Style" pitchFamily="18" charset="0"/>
              </a:rPr>
              <a:t>SEGMENT</a:t>
            </a:r>
          </a:p>
        </p:txBody>
      </p:sp>
      <p:sp>
        <p:nvSpPr>
          <p:cNvPr id="10" name="Oval 9"/>
          <p:cNvSpPr>
            <a:spLocks noChangeAspect="1"/>
          </p:cNvSpPr>
          <p:nvPr/>
        </p:nvSpPr>
        <p:spPr bwMode="auto">
          <a:xfrm>
            <a:off x="352565" y="1250881"/>
            <a:ext cx="1240286" cy="1225920"/>
          </a:xfrm>
          <a:prstGeom prst="ellipse">
            <a:avLst/>
          </a:prstGeom>
          <a:gradFill flip="none" rotWithShape="1">
            <a:gsLst>
              <a:gs pos="0">
                <a:schemeClr val="bg1">
                  <a:alpha val="0"/>
                </a:schemeClr>
              </a:gs>
              <a:gs pos="61000">
                <a:schemeClr val="accent3">
                  <a:lumMod val="75000"/>
                </a:schemeClr>
              </a:gs>
              <a:gs pos="48000">
                <a:schemeClr val="bg1">
                  <a:alpha val="0"/>
                </a:schemeClr>
              </a:gs>
              <a:gs pos="51000">
                <a:schemeClr val="accent3">
                  <a:lumMod val="60000"/>
                  <a:lumOff val="40000"/>
                </a:schemeClr>
              </a:gs>
              <a:gs pos="100000">
                <a:schemeClr val="accent3">
                  <a:lumMod val="75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a:spLocks noChangeAspect="1"/>
          </p:cNvSpPr>
          <p:nvPr/>
        </p:nvSpPr>
        <p:spPr bwMode="auto">
          <a:xfrm>
            <a:off x="530868" y="1427559"/>
            <a:ext cx="882656" cy="872134"/>
          </a:xfrm>
          <a:prstGeom prst="ellipse">
            <a:avLst/>
          </a:prstGeom>
          <a:gradFill flip="none" rotWithShape="1">
            <a:gsLst>
              <a:gs pos="0">
                <a:schemeClr val="bg1">
                  <a:alpha val="0"/>
                </a:schemeClr>
              </a:gs>
              <a:gs pos="56000">
                <a:schemeClr val="accent2">
                  <a:lumMod val="75000"/>
                  <a:alpha val="98000"/>
                </a:schemeClr>
              </a:gs>
              <a:gs pos="40000">
                <a:schemeClr val="bg1">
                  <a:alpha val="0"/>
                </a:schemeClr>
              </a:gs>
              <a:gs pos="47000">
                <a:schemeClr val="accent2">
                  <a:lumMod val="60000"/>
                  <a:lumOff val="40000"/>
                </a:schemeClr>
              </a:gs>
              <a:gs pos="100000">
                <a:schemeClr val="accent2">
                  <a:lumMod val="50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Oval 6"/>
          <p:cNvSpPr>
            <a:spLocks noChangeAspect="1"/>
          </p:cNvSpPr>
          <p:nvPr/>
        </p:nvSpPr>
        <p:spPr bwMode="auto">
          <a:xfrm>
            <a:off x="683331" y="1577547"/>
            <a:ext cx="578795" cy="572316"/>
          </a:xfrm>
          <a:prstGeom prst="ellipse">
            <a:avLst/>
          </a:prstGeom>
          <a:gradFill flip="none" rotWithShape="1">
            <a:gsLst>
              <a:gs pos="36000">
                <a:schemeClr val="bg1">
                  <a:alpha val="0"/>
                </a:schemeClr>
              </a:gs>
              <a:gs pos="0">
                <a:schemeClr val="bg1">
                  <a:alpha val="0"/>
                </a:schemeClr>
              </a:gs>
              <a:gs pos="54000">
                <a:schemeClr val="tx2">
                  <a:lumMod val="75000"/>
                </a:schemeClr>
              </a:gs>
              <a:gs pos="41000">
                <a:schemeClr val="tx2">
                  <a:lumMod val="60000"/>
                  <a:lumOff val="40000"/>
                </a:schemeClr>
              </a:gs>
              <a:gs pos="100000">
                <a:schemeClr val="tx2"/>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p:cNvSpPr>
            <a:spLocks noChangeAspect="1"/>
          </p:cNvSpPr>
          <p:nvPr/>
        </p:nvSpPr>
        <p:spPr bwMode="auto">
          <a:xfrm>
            <a:off x="806508" y="1699525"/>
            <a:ext cx="332022" cy="328223"/>
          </a:xfrm>
          <a:prstGeom prst="ellipse">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3" name="Line Callout 1 (Accent Bar) 2"/>
          <p:cNvSpPr/>
          <p:nvPr/>
        </p:nvSpPr>
        <p:spPr bwMode="auto">
          <a:xfrm>
            <a:off x="5867400" y="1288473"/>
            <a:ext cx="3200400" cy="533400"/>
          </a:xfrm>
          <a:prstGeom prst="accentCallout1">
            <a:avLst>
              <a:gd name="adj1" fmla="val 18750"/>
              <a:gd name="adj2" fmla="val -8333"/>
              <a:gd name="adj3" fmla="val 97416"/>
              <a:gd name="adj4" fmla="val -8140"/>
            </a:avLst>
          </a:prstGeom>
          <a:solidFill>
            <a:schemeClr val="bg2">
              <a:lumMod val="10000"/>
            </a:schemeClr>
          </a:solidFill>
          <a:ln w="38100">
            <a:solidFill>
              <a:schemeClr val="bg2">
                <a:lumMod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b="1" dirty="0">
                <a:latin typeface="Bookman Old Style" pitchFamily="18" charset="0"/>
              </a:rPr>
              <a:t>DATA</a:t>
            </a:r>
          </a:p>
        </p:txBody>
      </p:sp>
      <p:sp>
        <p:nvSpPr>
          <p:cNvPr id="66566" name="Slide Number Placeholder 4"/>
          <p:cNvSpPr>
            <a:spLocks noGrp="1"/>
          </p:cNvSpPr>
          <p:nvPr>
            <p:ph type="sldNum" sz="quarter" idx="10"/>
          </p:nvPr>
        </p:nvSpPr>
        <p:spPr/>
        <p:txBody>
          <a:bodyPr/>
          <a:lstStyle/>
          <a:p>
            <a:fld id="{00D33E25-54C0-41B2-AF58-27214D260378}" type="slidenum">
              <a:rPr lang="en-US" smtClean="0"/>
              <a:pPr/>
              <a:t>39</a:t>
            </a:fld>
            <a:endParaRPr lang="en-US" smtClean="0"/>
          </a:p>
        </p:txBody>
      </p:sp>
      <p:sp>
        <p:nvSpPr>
          <p:cNvPr id="66565" name="Title 1"/>
          <p:cNvSpPr>
            <a:spLocks noGrp="1"/>
          </p:cNvSpPr>
          <p:nvPr>
            <p:ph type="title"/>
          </p:nvPr>
        </p:nvSpPr>
        <p:spPr/>
        <p:txBody>
          <a:bodyPr/>
          <a:lstStyle/>
          <a:p>
            <a:r>
              <a:rPr lang="en-US" smtClean="0"/>
              <a:t>Data Encapsulation: Protocols in Use</a:t>
            </a: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46" y="2503362"/>
            <a:ext cx="1358900" cy="134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5247" y="4087706"/>
            <a:ext cx="2026290" cy="862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4602" y="2846488"/>
            <a:ext cx="1821129" cy="734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4602" y="1385253"/>
            <a:ext cx="1387034" cy="1046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4216152"/>
            <a:ext cx="1821129" cy="734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6530" y="3976553"/>
            <a:ext cx="1387034" cy="1046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4071" y="5172603"/>
            <a:ext cx="1358900" cy="134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0714" y="5172601"/>
            <a:ext cx="1358900" cy="134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 name="Oval 104"/>
          <p:cNvSpPr>
            <a:spLocks noChangeAspect="1"/>
          </p:cNvSpPr>
          <p:nvPr/>
        </p:nvSpPr>
        <p:spPr bwMode="auto">
          <a:xfrm>
            <a:off x="6984278" y="5181600"/>
            <a:ext cx="1240286" cy="1225920"/>
          </a:xfrm>
          <a:prstGeom prst="ellipse">
            <a:avLst/>
          </a:prstGeom>
          <a:solidFill>
            <a:srgbClr val="09D1BE"/>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6" name="Oval 105"/>
          <p:cNvSpPr>
            <a:spLocks noChangeAspect="1"/>
          </p:cNvSpPr>
          <p:nvPr/>
        </p:nvSpPr>
        <p:spPr bwMode="auto">
          <a:xfrm>
            <a:off x="7162581" y="5358278"/>
            <a:ext cx="882656" cy="872134"/>
          </a:xfrm>
          <a:prstGeom prst="ellipse">
            <a:avLst/>
          </a:prstGeom>
          <a:gradFill flip="none" rotWithShape="1">
            <a:gsLst>
              <a:gs pos="0">
                <a:schemeClr val="bg1">
                  <a:alpha val="0"/>
                </a:schemeClr>
              </a:gs>
              <a:gs pos="56000">
                <a:schemeClr val="accent2">
                  <a:lumMod val="75000"/>
                  <a:alpha val="98000"/>
                </a:schemeClr>
              </a:gs>
              <a:gs pos="40000">
                <a:schemeClr val="bg1">
                  <a:alpha val="0"/>
                </a:schemeClr>
              </a:gs>
              <a:gs pos="47000">
                <a:schemeClr val="accent2">
                  <a:lumMod val="60000"/>
                  <a:lumOff val="40000"/>
                </a:schemeClr>
              </a:gs>
              <a:gs pos="100000">
                <a:schemeClr val="accent2">
                  <a:lumMod val="50000"/>
                </a:schemeClr>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7" name="Oval 106"/>
          <p:cNvSpPr>
            <a:spLocks noChangeAspect="1"/>
          </p:cNvSpPr>
          <p:nvPr/>
        </p:nvSpPr>
        <p:spPr bwMode="auto">
          <a:xfrm>
            <a:off x="7315044" y="5508266"/>
            <a:ext cx="578795" cy="572316"/>
          </a:xfrm>
          <a:prstGeom prst="ellipse">
            <a:avLst/>
          </a:prstGeom>
          <a:gradFill flip="none" rotWithShape="1">
            <a:gsLst>
              <a:gs pos="36000">
                <a:schemeClr val="bg1">
                  <a:alpha val="0"/>
                </a:schemeClr>
              </a:gs>
              <a:gs pos="0">
                <a:schemeClr val="bg1">
                  <a:alpha val="0"/>
                </a:schemeClr>
              </a:gs>
              <a:gs pos="54000">
                <a:schemeClr val="tx2">
                  <a:lumMod val="75000"/>
                </a:schemeClr>
              </a:gs>
              <a:gs pos="41000">
                <a:schemeClr val="tx2">
                  <a:lumMod val="60000"/>
                  <a:lumOff val="40000"/>
                </a:schemeClr>
              </a:gs>
              <a:gs pos="100000">
                <a:schemeClr val="tx2"/>
              </a:gs>
            </a:gsLst>
            <a:path path="circle">
              <a:fillToRect l="50000" t="50000" r="50000" b="50000"/>
            </a:path>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8" name="Oval 107"/>
          <p:cNvSpPr>
            <a:spLocks noChangeAspect="1"/>
          </p:cNvSpPr>
          <p:nvPr/>
        </p:nvSpPr>
        <p:spPr bwMode="auto">
          <a:xfrm>
            <a:off x="7438221" y="5630244"/>
            <a:ext cx="332022" cy="328223"/>
          </a:xfrm>
          <a:prstGeom prst="ellipse">
            <a:avLst/>
          </a:prstGeom>
          <a:solidFill>
            <a:schemeClr val="bg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Tree>
    <p:extLst>
      <p:ext uri="{BB962C8B-B14F-4D97-AF65-F5344CB8AC3E}">
        <p14:creationId xmlns:p14="http://schemas.microsoft.com/office/powerpoint/2010/main" val="244522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035"/>
                                        </p:tgtEl>
                                        <p:attrNameLst>
                                          <p:attrName>style.visibility</p:attrName>
                                        </p:attrNameLst>
                                      </p:cBhvr>
                                      <p:to>
                                        <p:strVal val="visible"/>
                                      </p:to>
                                    </p:set>
                                  </p:childTnLst>
                                </p:cTn>
                              </p:par>
                            </p:childTnLst>
                          </p:cTn>
                        </p:par>
                        <p:par>
                          <p:cTn id="34" fill="hold">
                            <p:stCondLst>
                              <p:cond delay="0"/>
                            </p:stCondLst>
                            <p:childTnLst>
                              <p:par>
                                <p:cTn id="35" presetID="42" presetClass="path" presetSubtype="0" accel="50000" decel="50000" fill="hold" nodeType="afterEffect">
                                  <p:stCondLst>
                                    <p:cond delay="0"/>
                                  </p:stCondLst>
                                  <p:childTnLst>
                                    <p:animMotion origin="layout" path="M -3.61111E-6 -2.36873E-6 L -3.61111E-6 0.18922 " pathEditMode="relative" rAng="0" ptsTypes="AA">
                                      <p:cBhvr>
                                        <p:cTn id="36" dur="2000" fill="hold"/>
                                        <p:tgtEl>
                                          <p:spTgt spid="1035"/>
                                        </p:tgtEl>
                                        <p:attrNameLst>
                                          <p:attrName>ppt_x</p:attrName>
                                          <p:attrName>ppt_y</p:attrName>
                                        </p:attrNameLst>
                                      </p:cBhvr>
                                      <p:rCtr x="0" y="9461"/>
                                    </p:animMotion>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35"/>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031"/>
                                        </p:tgtEl>
                                        <p:attrNameLst>
                                          <p:attrName>style.visibility</p:attrName>
                                        </p:attrNameLst>
                                      </p:cBhvr>
                                      <p:to>
                                        <p:strVal val="visible"/>
                                      </p:to>
                                    </p:set>
                                    <p:animEffect transition="in" filter="fade">
                                      <p:cBhvr>
                                        <p:cTn id="43" dur="500"/>
                                        <p:tgtEl>
                                          <p:spTgt spid="1031"/>
                                        </p:tgtEl>
                                      </p:cBhvr>
                                    </p:animEffect>
                                  </p:childTnLst>
                                </p:cTn>
                              </p:par>
                            </p:childTnLst>
                          </p:cTn>
                        </p:par>
                      </p:childTnLst>
                    </p:cTn>
                  </p:par>
                  <p:par>
                    <p:cTn id="44" fill="hold">
                      <p:stCondLst>
                        <p:cond delay="indefinite"/>
                      </p:stCondLst>
                      <p:childTnLst>
                        <p:par>
                          <p:cTn id="45" fill="hold">
                            <p:stCondLst>
                              <p:cond delay="0"/>
                            </p:stCondLst>
                            <p:childTnLst>
                              <p:par>
                                <p:cTn id="46" presetID="36" presetClass="path" presetSubtype="0" accel="50000" decel="50000" fill="hold" nodeType="clickEffect">
                                  <p:stCondLst>
                                    <p:cond delay="0"/>
                                  </p:stCondLst>
                                  <p:childTnLst>
                                    <p:animMotion origin="layout" path="M 0.00017 0.00393 L 0.00017 0.19408 C 0.00017 0.27966 0.05121 0.38538 0.0927 0.38538 L 0.18541 0.38538 " pathEditMode="relative" rAng="0" ptsTypes="FfFF">
                                      <p:cBhvr>
                                        <p:cTn id="47" dur="2000" fill="hold"/>
                                        <p:tgtEl>
                                          <p:spTgt spid="1031"/>
                                        </p:tgtEl>
                                        <p:attrNameLst>
                                          <p:attrName>ppt_x</p:attrName>
                                          <p:attrName>ppt_y</p:attrName>
                                        </p:attrNameLst>
                                      </p:cBhvr>
                                      <p:rCtr x="9253" y="19061"/>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34"/>
                                        </p:tgtEl>
                                        <p:attrNameLst>
                                          <p:attrName>style.visibility</p:attrName>
                                        </p:attrNameLst>
                                      </p:cBhvr>
                                      <p:to>
                                        <p:strVal val="visible"/>
                                      </p:to>
                                    </p:set>
                                    <p:animEffect transition="in" filter="fade">
                                      <p:cBhvr>
                                        <p:cTn id="52" dur="500"/>
                                        <p:tgtEl>
                                          <p:spTgt spid="1034"/>
                                        </p:tgtEl>
                                      </p:cBhvr>
                                    </p:animEffect>
                                  </p:childTnLst>
                                </p:cTn>
                              </p:par>
                              <p:par>
                                <p:cTn id="53" presetID="1" presetClass="exit" presetSubtype="0" fill="hold" nodeType="withEffect">
                                  <p:stCondLst>
                                    <p:cond delay="0"/>
                                  </p:stCondLst>
                                  <p:childTnLst>
                                    <p:set>
                                      <p:cBhvr>
                                        <p:cTn id="54" dur="1" fill="hold">
                                          <p:stCondLst>
                                            <p:cond delay="0"/>
                                          </p:stCondLst>
                                        </p:cTn>
                                        <p:tgtEl>
                                          <p:spTgt spid="103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63" presetClass="path" presetSubtype="0" accel="50000" decel="50000" fill="hold" nodeType="clickEffect">
                                  <p:stCondLst>
                                    <p:cond delay="0"/>
                                  </p:stCondLst>
                                  <p:childTnLst>
                                    <p:animMotion origin="layout" path="M 0.0059 -0.00347 L 0.30347 -0.00347 " pathEditMode="relative" rAng="0" ptsTypes="AA">
                                      <p:cBhvr>
                                        <p:cTn id="58" dur="2000" fill="hold"/>
                                        <p:tgtEl>
                                          <p:spTgt spid="1034"/>
                                        </p:tgtEl>
                                        <p:attrNameLst>
                                          <p:attrName>ppt_x</p:attrName>
                                          <p:attrName>ppt_y</p:attrName>
                                        </p:attrNameLst>
                                      </p:cBhvr>
                                      <p:rCtr x="14878" y="0"/>
                                    </p:animMotion>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39"/>
                                        </p:tgtEl>
                                        <p:attrNameLst>
                                          <p:attrName>style.visibility</p:attrName>
                                        </p:attrNameLst>
                                      </p:cBhvr>
                                      <p:to>
                                        <p:strVal val="visible"/>
                                      </p:to>
                                    </p:set>
                                    <p:animEffect transition="in" filter="fade">
                                      <p:cBhvr>
                                        <p:cTn id="63" dur="500"/>
                                        <p:tgtEl>
                                          <p:spTgt spid="1039"/>
                                        </p:tgtEl>
                                      </p:cBhvr>
                                    </p:animEffect>
                                  </p:childTnLst>
                                </p:cTn>
                              </p:par>
                              <p:par>
                                <p:cTn id="64" presetID="1" presetClass="exit" presetSubtype="0" fill="hold" nodeType="withEffect">
                                  <p:stCondLst>
                                    <p:cond delay="0"/>
                                  </p:stCondLst>
                                  <p:childTnLst>
                                    <p:set>
                                      <p:cBhvr>
                                        <p:cTn id="65" dur="1" fill="hold">
                                          <p:stCondLst>
                                            <p:cond delay="0"/>
                                          </p:stCondLst>
                                        </p:cTn>
                                        <p:tgtEl>
                                          <p:spTgt spid="1034"/>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63" presetClass="path" presetSubtype="0" accel="50000" decel="50000" fill="hold" nodeType="clickEffect">
                                  <p:stCondLst>
                                    <p:cond delay="0"/>
                                  </p:stCondLst>
                                  <p:childTnLst>
                                    <p:animMotion origin="layout" path="M 0 0 L 0.25 0 E" pathEditMode="relative" ptsTypes="">
                                      <p:cBhvr>
                                        <p:cTn id="69" dur="2000" fill="hold"/>
                                        <p:tgtEl>
                                          <p:spTgt spid="1039"/>
                                        </p:tgtEl>
                                        <p:attrNameLst>
                                          <p:attrName>ppt_x</p:attrName>
                                          <p:attrName>ppt_y</p:attrName>
                                        </p:attrNameLst>
                                      </p:cBhvr>
                                    </p:animMotion>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1039"/>
                                        </p:tgtEl>
                                        <p:attrNameLst>
                                          <p:attrName>style.visibility</p:attrName>
                                        </p:attrNameLst>
                                      </p:cBhvr>
                                      <p:to>
                                        <p:strVal val="hidden"/>
                                      </p:to>
                                    </p:set>
                                  </p:childTnLst>
                                </p:cTn>
                              </p:par>
                              <p:par>
                                <p:cTn id="74" presetID="1" presetClass="entr" presetSubtype="0" fill="hold" grpId="1" nodeType="withEffect">
                                  <p:stCondLst>
                                    <p:cond delay="0"/>
                                  </p:stCondLst>
                                  <p:childTnLst>
                                    <p:set>
                                      <p:cBhvr>
                                        <p:cTn id="75" dur="1" fill="hold">
                                          <p:stCondLst>
                                            <p:cond delay="0"/>
                                          </p:stCondLst>
                                        </p:cTn>
                                        <p:tgtEl>
                                          <p:spTgt spid="105"/>
                                        </p:tgtEl>
                                        <p:attrNameLst>
                                          <p:attrName>style.visibility</p:attrName>
                                        </p:attrNameLst>
                                      </p:cBhvr>
                                      <p:to>
                                        <p:strVal val="visible"/>
                                      </p:to>
                                    </p:set>
                                  </p:childTnLst>
                                </p:cTn>
                              </p:par>
                              <p:par>
                                <p:cTn id="76" presetID="1" presetClass="entr" presetSubtype="0" fill="hold" grpId="1" nodeType="withEffect">
                                  <p:stCondLst>
                                    <p:cond delay="0"/>
                                  </p:stCondLst>
                                  <p:childTnLst>
                                    <p:set>
                                      <p:cBhvr>
                                        <p:cTn id="77" dur="1" fill="hold">
                                          <p:stCondLst>
                                            <p:cond delay="0"/>
                                          </p:stCondLst>
                                        </p:cTn>
                                        <p:tgtEl>
                                          <p:spTgt spid="106"/>
                                        </p:tgtEl>
                                        <p:attrNameLst>
                                          <p:attrName>style.visibility</p:attrName>
                                        </p:attrNameLst>
                                      </p:cBhvr>
                                      <p:to>
                                        <p:strVal val="visible"/>
                                      </p:to>
                                    </p:set>
                                  </p:childTnLst>
                                </p:cTn>
                              </p:par>
                              <p:par>
                                <p:cTn id="78" presetID="1" presetClass="entr" presetSubtype="0" fill="hold" grpId="1" nodeType="withEffect">
                                  <p:stCondLst>
                                    <p:cond delay="0"/>
                                  </p:stCondLst>
                                  <p:childTnLst>
                                    <p:set>
                                      <p:cBhvr>
                                        <p:cTn id="79" dur="1" fill="hold">
                                          <p:stCondLst>
                                            <p:cond delay="0"/>
                                          </p:stCondLst>
                                        </p:cTn>
                                        <p:tgtEl>
                                          <p:spTgt spid="107"/>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08"/>
                                        </p:tgtEl>
                                        <p:attrNameLst>
                                          <p:attrName>style.visibility</p:attrName>
                                        </p:attrNameLst>
                                      </p:cBhvr>
                                      <p:to>
                                        <p:strVal val="visible"/>
                                      </p:to>
                                    </p:set>
                                  </p:childTnLst>
                                </p:cTn>
                              </p:par>
                              <p:par>
                                <p:cTn id="82" presetID="10" presetClass="exit" presetSubtype="0" fill="hold" grpId="0" nodeType="withEffect">
                                  <p:stCondLst>
                                    <p:cond delay="0"/>
                                  </p:stCondLst>
                                  <p:childTnLst>
                                    <p:animEffect transition="out" filter="fade">
                                      <p:cBhvr>
                                        <p:cTn id="83" dur="500"/>
                                        <p:tgtEl>
                                          <p:spTgt spid="105"/>
                                        </p:tgtEl>
                                      </p:cBhvr>
                                    </p:animEffect>
                                    <p:set>
                                      <p:cBhvr>
                                        <p:cTn id="84" dur="1" fill="hold">
                                          <p:stCondLst>
                                            <p:cond delay="499"/>
                                          </p:stCondLst>
                                        </p:cTn>
                                        <p:tgtEl>
                                          <p:spTgt spid="105"/>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0" nodeType="clickEffect">
                                  <p:stCondLst>
                                    <p:cond delay="0"/>
                                  </p:stCondLst>
                                  <p:childTnLst>
                                    <p:animEffect transition="out" filter="fade">
                                      <p:cBhvr>
                                        <p:cTn id="88" dur="500"/>
                                        <p:tgtEl>
                                          <p:spTgt spid="106"/>
                                        </p:tgtEl>
                                      </p:cBhvr>
                                    </p:animEffect>
                                    <p:set>
                                      <p:cBhvr>
                                        <p:cTn id="89" dur="1" fill="hold">
                                          <p:stCondLst>
                                            <p:cond delay="499"/>
                                          </p:stCondLst>
                                        </p:cTn>
                                        <p:tgtEl>
                                          <p:spTgt spid="106"/>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0" nodeType="clickEffect">
                                  <p:stCondLst>
                                    <p:cond delay="0"/>
                                  </p:stCondLst>
                                  <p:childTnLst>
                                    <p:animEffect transition="out" filter="fade">
                                      <p:cBhvr>
                                        <p:cTn id="93" dur="500"/>
                                        <p:tgtEl>
                                          <p:spTgt spid="107"/>
                                        </p:tgtEl>
                                      </p:cBhvr>
                                    </p:animEffect>
                                    <p:set>
                                      <p:cBhvr>
                                        <p:cTn id="94" dur="1" fill="hold">
                                          <p:stCondLst>
                                            <p:cond delay="499"/>
                                          </p:stCondLst>
                                        </p:cTn>
                                        <p:tgtEl>
                                          <p:spTgt spid="1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9" grpId="1" animBg="1"/>
      <p:bldP spid="7" grpId="0" animBg="1"/>
      <p:bldP spid="7" grpId="1" animBg="1"/>
      <p:bldP spid="8" grpId="0" animBg="1"/>
      <p:bldP spid="105" grpId="0" animBg="1"/>
      <p:bldP spid="105" grpId="1" animBg="1"/>
      <p:bldP spid="106" grpId="0" animBg="1"/>
      <p:bldP spid="106" grpId="1" animBg="1"/>
      <p:bldP spid="107" grpId="0" animBg="1"/>
      <p:bldP spid="107" grpId="1" animBg="1"/>
      <p:bldP spid="10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58078" y="2476806"/>
            <a:ext cx="2496312" cy="407674"/>
            <a:chOff x="2218944" y="3500"/>
            <a:chExt cx="2496312" cy="568095"/>
          </a:xfrm>
          <a:solidFill>
            <a:schemeClr val="tx2"/>
          </a:solidFill>
        </p:grpSpPr>
        <p:sp>
          <p:nvSpPr>
            <p:cNvPr id="33" name="Rounded Rectangle 32"/>
            <p:cNvSpPr/>
            <p:nvPr/>
          </p:nvSpPr>
          <p:spPr>
            <a:xfrm>
              <a:off x="2218944" y="3500"/>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Rounded Rectangle 4"/>
            <p:cNvSpPr/>
            <p:nvPr/>
          </p:nvSpPr>
          <p:spPr>
            <a:xfrm>
              <a:off x="2246676" y="31232"/>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and Risk Management</a:t>
              </a:r>
              <a:endParaRPr lang="en-US" sz="1200" b="1" kern="1200" dirty="0"/>
            </a:p>
          </p:txBody>
        </p:sp>
      </p:grpSp>
      <p:grpSp>
        <p:nvGrpSpPr>
          <p:cNvPr id="6" name="Group 5"/>
          <p:cNvGrpSpPr/>
          <p:nvPr/>
        </p:nvGrpSpPr>
        <p:grpSpPr>
          <a:xfrm>
            <a:off x="5958078" y="3345196"/>
            <a:ext cx="2496312" cy="407674"/>
            <a:chOff x="2218944" y="600001"/>
            <a:chExt cx="2496312" cy="568095"/>
          </a:xfrm>
          <a:solidFill>
            <a:schemeClr val="accent4"/>
          </a:solidFill>
        </p:grpSpPr>
        <p:sp>
          <p:nvSpPr>
            <p:cNvPr id="31" name="Rounded Rectangle 30"/>
            <p:cNvSpPr/>
            <p:nvPr/>
          </p:nvSpPr>
          <p:spPr>
            <a:xfrm>
              <a:off x="2218944" y="6000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p:nvPr/>
          </p:nvSpPr>
          <p:spPr>
            <a:xfrm>
              <a:off x="2246676" y="6277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Engineering</a:t>
              </a:r>
              <a:endParaRPr lang="en-US" sz="1200" b="1" kern="1200" dirty="0"/>
            </a:p>
          </p:txBody>
        </p:sp>
      </p:grpSp>
      <p:grpSp>
        <p:nvGrpSpPr>
          <p:cNvPr id="7" name="Group 6"/>
          <p:cNvGrpSpPr/>
          <p:nvPr/>
        </p:nvGrpSpPr>
        <p:grpSpPr>
          <a:xfrm>
            <a:off x="5961888" y="3777064"/>
            <a:ext cx="2496312" cy="407674"/>
            <a:chOff x="2218944" y="1196501"/>
            <a:chExt cx="2496312" cy="568095"/>
          </a:xfrm>
          <a:solidFill>
            <a:schemeClr val="accent4"/>
          </a:solidFill>
        </p:grpSpPr>
        <p:sp>
          <p:nvSpPr>
            <p:cNvPr id="29" name="Rounded Rectangle 28"/>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Assessment and Testing</a:t>
              </a:r>
              <a:endParaRPr lang="en-US" sz="1200" b="1" kern="1200" dirty="0"/>
            </a:p>
          </p:txBody>
        </p:sp>
      </p:grpSp>
      <p:grpSp>
        <p:nvGrpSpPr>
          <p:cNvPr id="10" name="Group 9"/>
          <p:cNvGrpSpPr/>
          <p:nvPr/>
        </p:nvGrpSpPr>
        <p:grpSpPr>
          <a:xfrm>
            <a:off x="5961888" y="4201978"/>
            <a:ext cx="2496312" cy="407674"/>
            <a:chOff x="2218944" y="2986002"/>
            <a:chExt cx="2496312" cy="568095"/>
          </a:xfrm>
        </p:grpSpPr>
        <p:sp>
          <p:nvSpPr>
            <p:cNvPr id="23" name="Rounded Rectangle 22"/>
            <p:cNvSpPr/>
            <p:nvPr/>
          </p:nvSpPr>
          <p:spPr>
            <a:xfrm>
              <a:off x="2218944" y="29860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14"/>
            <p:cNvSpPr/>
            <p:nvPr/>
          </p:nvSpPr>
          <p:spPr>
            <a:xfrm>
              <a:off x="2246676" y="30137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Asset Security</a:t>
              </a:r>
              <a:endParaRPr lang="en-US" sz="1200" b="1" kern="1200" dirty="0"/>
            </a:p>
          </p:txBody>
        </p:sp>
      </p:grpSp>
      <p:grpSp>
        <p:nvGrpSpPr>
          <p:cNvPr id="11" name="Group 10"/>
          <p:cNvGrpSpPr/>
          <p:nvPr/>
        </p:nvGrpSpPr>
        <p:grpSpPr>
          <a:xfrm>
            <a:off x="5961888" y="4630036"/>
            <a:ext cx="2496312" cy="407674"/>
            <a:chOff x="2218944" y="3582502"/>
            <a:chExt cx="2496312" cy="568095"/>
          </a:xfrm>
        </p:grpSpPr>
        <p:sp>
          <p:nvSpPr>
            <p:cNvPr id="21" name="Rounded Rectangle 20"/>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Communications and Network Security</a:t>
              </a:r>
              <a:endParaRPr lang="en-US" sz="1200" b="1" kern="1200" dirty="0"/>
            </a:p>
          </p:txBody>
        </p:sp>
      </p:grpSp>
      <p:grpSp>
        <p:nvGrpSpPr>
          <p:cNvPr id="12" name="Group 11"/>
          <p:cNvGrpSpPr/>
          <p:nvPr/>
        </p:nvGrpSpPr>
        <p:grpSpPr>
          <a:xfrm>
            <a:off x="5961888" y="5058095"/>
            <a:ext cx="2496312" cy="407674"/>
            <a:chOff x="2218944" y="4179003"/>
            <a:chExt cx="2496312" cy="568095"/>
          </a:xfrm>
        </p:grpSpPr>
        <p:sp>
          <p:nvSpPr>
            <p:cNvPr id="19" name="Rounded Rectangle 18"/>
            <p:cNvSpPr/>
            <p:nvPr/>
          </p:nvSpPr>
          <p:spPr>
            <a:xfrm>
              <a:off x="2218944" y="4179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ounded Rectangle 18"/>
            <p:cNvSpPr/>
            <p:nvPr/>
          </p:nvSpPr>
          <p:spPr>
            <a:xfrm>
              <a:off x="2246676" y="4206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Identity and Access Management</a:t>
              </a:r>
              <a:endParaRPr lang="en-US" sz="1200" b="1" kern="1200" dirty="0"/>
            </a:p>
          </p:txBody>
        </p:sp>
      </p:grpSp>
      <p:grpSp>
        <p:nvGrpSpPr>
          <p:cNvPr id="13" name="Group 12"/>
          <p:cNvGrpSpPr/>
          <p:nvPr/>
        </p:nvGrpSpPr>
        <p:grpSpPr>
          <a:xfrm>
            <a:off x="5961888" y="5486153"/>
            <a:ext cx="2496312" cy="407674"/>
            <a:chOff x="2218944" y="4775503"/>
            <a:chExt cx="2496312" cy="568095"/>
          </a:xfrm>
        </p:grpSpPr>
        <p:sp>
          <p:nvSpPr>
            <p:cNvPr id="17" name="Rounded Rectangle 16"/>
            <p:cNvSpPr/>
            <p:nvPr/>
          </p:nvSpPr>
          <p:spPr>
            <a:xfrm>
              <a:off x="2218944" y="47755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20"/>
            <p:cNvSpPr/>
            <p:nvPr/>
          </p:nvSpPr>
          <p:spPr>
            <a:xfrm>
              <a:off x="2246676" y="48032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Security Operations</a:t>
              </a:r>
              <a:endParaRPr lang="en-US" sz="1200" b="1" kern="1200" dirty="0"/>
            </a:p>
          </p:txBody>
        </p:sp>
      </p:grpSp>
      <p:grpSp>
        <p:nvGrpSpPr>
          <p:cNvPr id="14" name="Group 13"/>
          <p:cNvGrpSpPr/>
          <p:nvPr/>
        </p:nvGrpSpPr>
        <p:grpSpPr>
          <a:xfrm>
            <a:off x="5961888" y="5914211"/>
            <a:ext cx="2496312" cy="407674"/>
            <a:chOff x="2218944" y="5372003"/>
            <a:chExt cx="2496312" cy="568095"/>
          </a:xfrm>
        </p:grpSpPr>
        <p:sp>
          <p:nvSpPr>
            <p:cNvPr id="15" name="Rounded Rectangle 14"/>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b="1" dirty="0"/>
                <a:t>Software Development Security</a:t>
              </a:r>
              <a:endParaRPr lang="en-US" sz="1200" b="1" kern="1200" dirty="0"/>
            </a:p>
          </p:txBody>
        </p:sp>
      </p:grpSp>
      <p:grpSp>
        <p:nvGrpSpPr>
          <p:cNvPr id="36" name="Group 35"/>
          <p:cNvGrpSpPr/>
          <p:nvPr/>
        </p:nvGrpSpPr>
        <p:grpSpPr>
          <a:xfrm>
            <a:off x="5958078" y="1532121"/>
            <a:ext cx="2500122" cy="407674"/>
            <a:chOff x="2218944" y="3500"/>
            <a:chExt cx="2500122" cy="568095"/>
          </a:xfrm>
        </p:grpSpPr>
        <p:sp>
          <p:nvSpPr>
            <p:cNvPr id="37" name="Rounded Rectangle 36"/>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38" name="Rounded Rectangle 4"/>
            <p:cNvSpPr/>
            <p:nvPr/>
          </p:nvSpPr>
          <p:spPr>
            <a:xfrm>
              <a:off x="2218944" y="31232"/>
              <a:ext cx="250012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dirty="0"/>
                <a:t>Current </a:t>
              </a:r>
              <a:r>
                <a:rPr lang="en-US" sz="1600" b="1" dirty="0" smtClean="0"/>
                <a:t>CISSP Domains</a:t>
              </a:r>
              <a:endParaRPr lang="en-US" sz="1600" b="1" kern="1200" dirty="0"/>
            </a:p>
          </p:txBody>
        </p:sp>
      </p:grpSp>
      <p:grpSp>
        <p:nvGrpSpPr>
          <p:cNvPr id="39" name="Group 38"/>
          <p:cNvGrpSpPr/>
          <p:nvPr/>
        </p:nvGrpSpPr>
        <p:grpSpPr>
          <a:xfrm>
            <a:off x="2404410" y="5059866"/>
            <a:ext cx="2724912" cy="407674"/>
            <a:chOff x="2218944" y="3500"/>
            <a:chExt cx="2496312" cy="568095"/>
          </a:xfrm>
        </p:grpSpPr>
        <p:sp>
          <p:nvSpPr>
            <p:cNvPr id="40" name="Rounded Rectangle 39"/>
            <p:cNvSpPr/>
            <p:nvPr/>
          </p:nvSpPr>
          <p:spPr>
            <a:xfrm>
              <a:off x="2218944" y="3500"/>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4"/>
            <p:cNvSpPr/>
            <p:nvPr/>
          </p:nvSpPr>
          <p:spPr>
            <a:xfrm>
              <a:off x="2246676" y="31232"/>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Access Control</a:t>
              </a:r>
              <a:endParaRPr lang="en-US" sz="1200" b="1" kern="1200" dirty="0"/>
            </a:p>
          </p:txBody>
        </p:sp>
      </p:grpSp>
      <p:grpSp>
        <p:nvGrpSpPr>
          <p:cNvPr id="42" name="Group 41"/>
          <p:cNvGrpSpPr/>
          <p:nvPr/>
        </p:nvGrpSpPr>
        <p:grpSpPr>
          <a:xfrm>
            <a:off x="2404410" y="4632532"/>
            <a:ext cx="2724912" cy="407674"/>
            <a:chOff x="2218944" y="600001"/>
            <a:chExt cx="2496312" cy="568095"/>
          </a:xfrm>
        </p:grpSpPr>
        <p:sp>
          <p:nvSpPr>
            <p:cNvPr id="43" name="Rounded Rectangle 42"/>
            <p:cNvSpPr/>
            <p:nvPr/>
          </p:nvSpPr>
          <p:spPr>
            <a:xfrm>
              <a:off x="2218944" y="600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Rounded Rectangle 6"/>
            <p:cNvSpPr/>
            <p:nvPr/>
          </p:nvSpPr>
          <p:spPr>
            <a:xfrm>
              <a:off x="2246676" y="627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Telecommunications and Network Security </a:t>
              </a:r>
              <a:endParaRPr lang="en-US" sz="1200" b="1" kern="1200" dirty="0"/>
            </a:p>
          </p:txBody>
        </p:sp>
      </p:grpSp>
      <p:grpSp>
        <p:nvGrpSpPr>
          <p:cNvPr id="45" name="Group 44"/>
          <p:cNvGrpSpPr/>
          <p:nvPr/>
        </p:nvGrpSpPr>
        <p:grpSpPr>
          <a:xfrm>
            <a:off x="2404410" y="2068528"/>
            <a:ext cx="2724912" cy="407674"/>
            <a:chOff x="2218944" y="1196501"/>
            <a:chExt cx="2496312" cy="568095"/>
          </a:xfrm>
          <a:solidFill>
            <a:schemeClr val="tx2"/>
          </a:solidFill>
        </p:grpSpPr>
        <p:sp>
          <p:nvSpPr>
            <p:cNvPr id="46" name="Rounded Rectangle 45"/>
            <p:cNvSpPr/>
            <p:nvPr/>
          </p:nvSpPr>
          <p:spPr>
            <a:xfrm>
              <a:off x="2218944" y="1196501"/>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Rounded Rectangle 8"/>
            <p:cNvSpPr/>
            <p:nvPr/>
          </p:nvSpPr>
          <p:spPr>
            <a:xfrm>
              <a:off x="2246676" y="1224233"/>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dirty="0" smtClean="0"/>
                <a:t>Information Security Governance and Risk Management </a:t>
              </a:r>
              <a:endParaRPr lang="en-US" sz="1200" b="1" kern="1200" dirty="0"/>
            </a:p>
          </p:txBody>
        </p:sp>
      </p:grpSp>
      <p:grpSp>
        <p:nvGrpSpPr>
          <p:cNvPr id="48" name="Group 47"/>
          <p:cNvGrpSpPr/>
          <p:nvPr/>
        </p:nvGrpSpPr>
        <p:grpSpPr>
          <a:xfrm>
            <a:off x="2404410" y="5914537"/>
            <a:ext cx="2724912" cy="407674"/>
            <a:chOff x="2218944" y="1793001"/>
            <a:chExt cx="2496312" cy="568095"/>
          </a:xfrm>
        </p:grpSpPr>
        <p:sp>
          <p:nvSpPr>
            <p:cNvPr id="49" name="Rounded Rectangle 48"/>
            <p:cNvSpPr/>
            <p:nvPr/>
          </p:nvSpPr>
          <p:spPr>
            <a:xfrm>
              <a:off x="2218944" y="1793001"/>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Rounded Rectangle 10"/>
            <p:cNvSpPr/>
            <p:nvPr/>
          </p:nvSpPr>
          <p:spPr>
            <a:xfrm>
              <a:off x="2246676" y="1820733"/>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Software Development Security </a:t>
              </a:r>
              <a:endParaRPr lang="en-US" sz="1200" b="1" kern="1200" dirty="0"/>
            </a:p>
          </p:txBody>
        </p:sp>
      </p:grpSp>
      <p:grpSp>
        <p:nvGrpSpPr>
          <p:cNvPr id="51" name="Group 50"/>
          <p:cNvGrpSpPr/>
          <p:nvPr/>
        </p:nvGrpSpPr>
        <p:grpSpPr>
          <a:xfrm>
            <a:off x="2404410" y="3350530"/>
            <a:ext cx="2724912" cy="407674"/>
            <a:chOff x="2218944" y="2389502"/>
            <a:chExt cx="2496312" cy="568095"/>
          </a:xfrm>
          <a:solidFill>
            <a:schemeClr val="accent4"/>
          </a:solidFill>
        </p:grpSpPr>
        <p:sp>
          <p:nvSpPr>
            <p:cNvPr id="52" name="Rounded Rectangle 51"/>
            <p:cNvSpPr/>
            <p:nvPr/>
          </p:nvSpPr>
          <p:spPr>
            <a:xfrm>
              <a:off x="2218944" y="23895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Rounded Rectangle 12"/>
            <p:cNvSpPr/>
            <p:nvPr/>
          </p:nvSpPr>
          <p:spPr>
            <a:xfrm>
              <a:off x="2246676" y="24172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Cryptography </a:t>
              </a:r>
              <a:endParaRPr lang="en-US" sz="1200" b="1" kern="1200" dirty="0"/>
            </a:p>
          </p:txBody>
        </p:sp>
      </p:grpSp>
      <p:grpSp>
        <p:nvGrpSpPr>
          <p:cNvPr id="54" name="Group 53"/>
          <p:cNvGrpSpPr/>
          <p:nvPr/>
        </p:nvGrpSpPr>
        <p:grpSpPr>
          <a:xfrm>
            <a:off x="2404410" y="3777864"/>
            <a:ext cx="2724912" cy="407674"/>
            <a:chOff x="2218944" y="2986002"/>
            <a:chExt cx="2496312" cy="568095"/>
          </a:xfrm>
          <a:solidFill>
            <a:schemeClr val="accent4"/>
          </a:solidFill>
        </p:grpSpPr>
        <p:sp>
          <p:nvSpPr>
            <p:cNvPr id="55" name="Rounded Rectangle 54"/>
            <p:cNvSpPr/>
            <p:nvPr/>
          </p:nvSpPr>
          <p:spPr>
            <a:xfrm>
              <a:off x="2218944" y="2986002"/>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6" name="Rounded Rectangle 14"/>
            <p:cNvSpPr/>
            <p:nvPr/>
          </p:nvSpPr>
          <p:spPr>
            <a:xfrm>
              <a:off x="2246676" y="3013734"/>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Security Architecture and Design </a:t>
              </a:r>
              <a:endParaRPr lang="en-US" sz="1200" b="1" kern="1200" dirty="0"/>
            </a:p>
          </p:txBody>
        </p:sp>
      </p:grpSp>
      <p:grpSp>
        <p:nvGrpSpPr>
          <p:cNvPr id="57" name="Group 56"/>
          <p:cNvGrpSpPr/>
          <p:nvPr/>
        </p:nvGrpSpPr>
        <p:grpSpPr>
          <a:xfrm>
            <a:off x="2404410" y="5487200"/>
            <a:ext cx="2724912" cy="407674"/>
            <a:chOff x="2218944" y="3582502"/>
            <a:chExt cx="2496312" cy="568095"/>
          </a:xfrm>
        </p:grpSpPr>
        <p:sp>
          <p:nvSpPr>
            <p:cNvPr id="58" name="Rounded Rectangle 57"/>
            <p:cNvSpPr/>
            <p:nvPr/>
          </p:nvSpPr>
          <p:spPr>
            <a:xfrm>
              <a:off x="2218944" y="3582502"/>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9" name="Rounded Rectangle 16"/>
            <p:cNvSpPr/>
            <p:nvPr/>
          </p:nvSpPr>
          <p:spPr>
            <a:xfrm>
              <a:off x="2246676" y="3610234"/>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Operations Security </a:t>
              </a:r>
              <a:endParaRPr lang="en-US" sz="1200" b="1" kern="1200" dirty="0"/>
            </a:p>
          </p:txBody>
        </p:sp>
      </p:grpSp>
      <p:grpSp>
        <p:nvGrpSpPr>
          <p:cNvPr id="60" name="Group 59"/>
          <p:cNvGrpSpPr/>
          <p:nvPr/>
        </p:nvGrpSpPr>
        <p:grpSpPr>
          <a:xfrm>
            <a:off x="2404410" y="2495862"/>
            <a:ext cx="2724912" cy="407674"/>
            <a:chOff x="2218944" y="4179003"/>
            <a:chExt cx="2496312" cy="568095"/>
          </a:xfrm>
          <a:solidFill>
            <a:schemeClr val="tx2"/>
          </a:solidFill>
        </p:grpSpPr>
        <p:sp>
          <p:nvSpPr>
            <p:cNvPr id="61" name="Rounded Rectangle 60"/>
            <p:cNvSpPr/>
            <p:nvPr/>
          </p:nvSpPr>
          <p:spPr>
            <a:xfrm>
              <a:off x="2218944" y="41790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Rounded Rectangle 18"/>
            <p:cNvSpPr/>
            <p:nvPr/>
          </p:nvSpPr>
          <p:spPr>
            <a:xfrm>
              <a:off x="2246676" y="42067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Business Continuity and Disaster Recovery Planning </a:t>
              </a:r>
              <a:endParaRPr lang="en-US" sz="1200" b="1" kern="1200" dirty="0"/>
            </a:p>
          </p:txBody>
        </p:sp>
      </p:grpSp>
      <p:grpSp>
        <p:nvGrpSpPr>
          <p:cNvPr id="63" name="Group 62"/>
          <p:cNvGrpSpPr/>
          <p:nvPr/>
        </p:nvGrpSpPr>
        <p:grpSpPr>
          <a:xfrm>
            <a:off x="2404410" y="2923196"/>
            <a:ext cx="2724912" cy="407674"/>
            <a:chOff x="2218944" y="4775503"/>
            <a:chExt cx="2496312" cy="568095"/>
          </a:xfrm>
          <a:solidFill>
            <a:schemeClr val="tx2"/>
          </a:solidFill>
        </p:grpSpPr>
        <p:sp>
          <p:nvSpPr>
            <p:cNvPr id="64" name="Rounded Rectangle 63"/>
            <p:cNvSpPr/>
            <p:nvPr/>
          </p:nvSpPr>
          <p:spPr>
            <a:xfrm>
              <a:off x="2218944" y="4775503"/>
              <a:ext cx="2496312" cy="568095"/>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 name="Rounded Rectangle 20"/>
            <p:cNvSpPr/>
            <p:nvPr/>
          </p:nvSpPr>
          <p:spPr>
            <a:xfrm>
              <a:off x="2246676" y="4803235"/>
              <a:ext cx="2440848" cy="51263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Legal, Regulations, Investigations and Compliance</a:t>
              </a:r>
              <a:endParaRPr lang="en-US" sz="1200" b="1" kern="1200" dirty="0"/>
            </a:p>
          </p:txBody>
        </p:sp>
      </p:grpSp>
      <p:grpSp>
        <p:nvGrpSpPr>
          <p:cNvPr id="66" name="Group 65"/>
          <p:cNvGrpSpPr/>
          <p:nvPr/>
        </p:nvGrpSpPr>
        <p:grpSpPr>
          <a:xfrm>
            <a:off x="2404410" y="4205198"/>
            <a:ext cx="2724912" cy="407674"/>
            <a:chOff x="2218944" y="5372003"/>
            <a:chExt cx="2496312" cy="568095"/>
          </a:xfrm>
        </p:grpSpPr>
        <p:sp>
          <p:nvSpPr>
            <p:cNvPr id="67" name="Rounded Rectangle 66"/>
            <p:cNvSpPr/>
            <p:nvPr/>
          </p:nvSpPr>
          <p:spPr>
            <a:xfrm>
              <a:off x="2218944" y="5372003"/>
              <a:ext cx="2496312" cy="56809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Rounded Rectangle 22"/>
            <p:cNvSpPr/>
            <p:nvPr/>
          </p:nvSpPr>
          <p:spPr>
            <a:xfrm>
              <a:off x="2246676" y="5399735"/>
              <a:ext cx="2440848" cy="5126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5760" tIns="22860" rIns="45720" bIns="22860" numCol="1" spcCol="1270" anchor="ctr" anchorCtr="0">
              <a:noAutofit/>
            </a:bodyPr>
            <a:lstStyle/>
            <a:p>
              <a:pPr lvl="0" algn="ctr" defTabSz="533400">
                <a:lnSpc>
                  <a:spcPct val="90000"/>
                </a:lnSpc>
                <a:spcBef>
                  <a:spcPct val="0"/>
                </a:spcBef>
                <a:spcAft>
                  <a:spcPct val="35000"/>
                </a:spcAft>
              </a:pPr>
              <a:r>
                <a:rPr lang="en-US" sz="1200" b="1" kern="1200" smtClean="0"/>
                <a:t>Physical (Environmental) Security </a:t>
              </a:r>
              <a:endParaRPr lang="en-US" sz="1200" b="1" kern="1200" dirty="0"/>
            </a:p>
          </p:txBody>
        </p:sp>
      </p:grpSp>
      <p:grpSp>
        <p:nvGrpSpPr>
          <p:cNvPr id="69" name="Group 68"/>
          <p:cNvGrpSpPr/>
          <p:nvPr/>
        </p:nvGrpSpPr>
        <p:grpSpPr>
          <a:xfrm>
            <a:off x="1937387" y="1537517"/>
            <a:ext cx="3191935" cy="407674"/>
            <a:chOff x="2218944" y="3500"/>
            <a:chExt cx="2496312" cy="568095"/>
          </a:xfrm>
        </p:grpSpPr>
        <p:sp>
          <p:nvSpPr>
            <p:cNvPr id="70" name="Rounded Rectangle 69"/>
            <p:cNvSpPr/>
            <p:nvPr/>
          </p:nvSpPr>
          <p:spPr>
            <a:xfrm>
              <a:off x="2218944" y="3500"/>
              <a:ext cx="2496312" cy="568095"/>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sp>
        <p:sp>
          <p:nvSpPr>
            <p:cNvPr id="71" name="Rounded Rectangle 4"/>
            <p:cNvSpPr/>
            <p:nvPr/>
          </p:nvSpPr>
          <p:spPr>
            <a:xfrm>
              <a:off x="2218944" y="31232"/>
              <a:ext cx="2496312" cy="512631"/>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600" b="1" kern="1200" dirty="0" smtClean="0"/>
                <a:t>Shon </a:t>
              </a:r>
              <a:r>
                <a:rPr lang="en-US" sz="1600" b="1" dirty="0"/>
                <a:t>Harris Book – Chapters</a:t>
              </a:r>
              <a:endParaRPr lang="en-US" sz="1600" b="1" kern="1200" dirty="0"/>
            </a:p>
          </p:txBody>
        </p:sp>
      </p:grpSp>
      <p:grpSp>
        <p:nvGrpSpPr>
          <p:cNvPr id="72" name="Group 71"/>
          <p:cNvGrpSpPr/>
          <p:nvPr/>
        </p:nvGrpSpPr>
        <p:grpSpPr>
          <a:xfrm>
            <a:off x="1928922" y="5062255"/>
            <a:ext cx="762000" cy="407674"/>
            <a:chOff x="2218944" y="3500"/>
            <a:chExt cx="2496312" cy="568095"/>
          </a:xfrm>
        </p:grpSpPr>
        <p:sp>
          <p:nvSpPr>
            <p:cNvPr id="73" name="Rounded Rectangle 72"/>
            <p:cNvSpPr/>
            <p:nvPr/>
          </p:nvSpPr>
          <p:spPr>
            <a:xfrm>
              <a:off x="2218944" y="3500"/>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3</a:t>
              </a:r>
              <a:endParaRPr lang="en-US"/>
            </a:p>
          </p:txBody>
        </p:sp>
        <p:sp>
          <p:nvSpPr>
            <p:cNvPr id="74" name="Rounded Rectangle 4"/>
            <p:cNvSpPr/>
            <p:nvPr/>
          </p:nvSpPr>
          <p:spPr>
            <a:xfrm>
              <a:off x="2246676" y="31232"/>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5" name="Group 74"/>
          <p:cNvGrpSpPr/>
          <p:nvPr/>
        </p:nvGrpSpPr>
        <p:grpSpPr>
          <a:xfrm>
            <a:off x="1928922" y="4634921"/>
            <a:ext cx="762000" cy="407674"/>
            <a:chOff x="2218944" y="600001"/>
            <a:chExt cx="2496312" cy="568095"/>
          </a:xfrm>
        </p:grpSpPr>
        <p:sp>
          <p:nvSpPr>
            <p:cNvPr id="76" name="Rounded Rectangle 75"/>
            <p:cNvSpPr/>
            <p:nvPr/>
          </p:nvSpPr>
          <p:spPr>
            <a:xfrm>
              <a:off x="2218944" y="600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6</a:t>
              </a:r>
              <a:endParaRPr lang="en-US"/>
            </a:p>
          </p:txBody>
        </p:sp>
        <p:sp>
          <p:nvSpPr>
            <p:cNvPr id="77" name="Rounded Rectangle 6"/>
            <p:cNvSpPr/>
            <p:nvPr/>
          </p:nvSpPr>
          <p:spPr>
            <a:xfrm>
              <a:off x="2246676" y="627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78" name="Group 77"/>
          <p:cNvGrpSpPr/>
          <p:nvPr/>
        </p:nvGrpSpPr>
        <p:grpSpPr>
          <a:xfrm>
            <a:off x="1928922" y="2070917"/>
            <a:ext cx="762000" cy="407674"/>
            <a:chOff x="2218944" y="1196501"/>
            <a:chExt cx="2496312" cy="568095"/>
          </a:xfrm>
        </p:grpSpPr>
        <p:sp>
          <p:nvSpPr>
            <p:cNvPr id="79" name="Rounded Rectangle 78"/>
            <p:cNvSpPr/>
            <p:nvPr/>
          </p:nvSpPr>
          <p:spPr>
            <a:xfrm>
              <a:off x="2218944" y="11965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2</a:t>
              </a:r>
              <a:endParaRPr lang="en-US"/>
            </a:p>
          </p:txBody>
        </p:sp>
        <p:sp>
          <p:nvSpPr>
            <p:cNvPr id="80" name="Rounded Rectangle 8"/>
            <p:cNvSpPr/>
            <p:nvPr/>
          </p:nvSpPr>
          <p:spPr>
            <a:xfrm>
              <a:off x="2246676" y="12242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1" name="Group 80"/>
          <p:cNvGrpSpPr/>
          <p:nvPr/>
        </p:nvGrpSpPr>
        <p:grpSpPr>
          <a:xfrm>
            <a:off x="1928922" y="5916926"/>
            <a:ext cx="762000" cy="407674"/>
            <a:chOff x="2218944" y="1793001"/>
            <a:chExt cx="2496312" cy="568095"/>
          </a:xfrm>
        </p:grpSpPr>
        <p:sp>
          <p:nvSpPr>
            <p:cNvPr id="82" name="Rounded Rectangle 81"/>
            <p:cNvSpPr/>
            <p:nvPr/>
          </p:nvSpPr>
          <p:spPr>
            <a:xfrm>
              <a:off x="2218944" y="1793001"/>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10</a:t>
              </a:r>
              <a:endParaRPr lang="en-US"/>
            </a:p>
          </p:txBody>
        </p:sp>
        <p:sp>
          <p:nvSpPr>
            <p:cNvPr id="83" name="Rounded Rectangle 10"/>
            <p:cNvSpPr/>
            <p:nvPr/>
          </p:nvSpPr>
          <p:spPr>
            <a:xfrm>
              <a:off x="2246676" y="1820733"/>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4" name="Group 83"/>
          <p:cNvGrpSpPr/>
          <p:nvPr/>
        </p:nvGrpSpPr>
        <p:grpSpPr>
          <a:xfrm>
            <a:off x="1928922" y="3352919"/>
            <a:ext cx="762000" cy="407674"/>
            <a:chOff x="2218944" y="2389502"/>
            <a:chExt cx="2496312" cy="568095"/>
          </a:xfrm>
        </p:grpSpPr>
        <p:sp>
          <p:nvSpPr>
            <p:cNvPr id="85" name="Rounded Rectangle 84"/>
            <p:cNvSpPr/>
            <p:nvPr/>
          </p:nvSpPr>
          <p:spPr>
            <a:xfrm>
              <a:off x="2218944" y="2389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7</a:t>
              </a:r>
              <a:endParaRPr lang="en-US"/>
            </a:p>
          </p:txBody>
        </p:sp>
        <p:sp>
          <p:nvSpPr>
            <p:cNvPr id="86" name="Rounded Rectangle 12"/>
            <p:cNvSpPr/>
            <p:nvPr/>
          </p:nvSpPr>
          <p:spPr>
            <a:xfrm>
              <a:off x="2246676" y="2417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87" name="Group 86"/>
          <p:cNvGrpSpPr/>
          <p:nvPr/>
        </p:nvGrpSpPr>
        <p:grpSpPr>
          <a:xfrm>
            <a:off x="1928922" y="3780253"/>
            <a:ext cx="762000" cy="407674"/>
            <a:chOff x="2218944" y="2986002"/>
            <a:chExt cx="2496312" cy="568095"/>
          </a:xfrm>
        </p:grpSpPr>
        <p:sp>
          <p:nvSpPr>
            <p:cNvPr id="88" name="Rounded Rectangle 87"/>
            <p:cNvSpPr/>
            <p:nvPr/>
          </p:nvSpPr>
          <p:spPr>
            <a:xfrm>
              <a:off x="2218944" y="29860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4</a:t>
              </a:r>
              <a:endParaRPr lang="en-US"/>
            </a:p>
          </p:txBody>
        </p:sp>
        <p:sp>
          <p:nvSpPr>
            <p:cNvPr id="89" name="Rounded Rectangle 14"/>
            <p:cNvSpPr/>
            <p:nvPr/>
          </p:nvSpPr>
          <p:spPr>
            <a:xfrm>
              <a:off x="2246676" y="30137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0" name="Group 89"/>
          <p:cNvGrpSpPr/>
          <p:nvPr/>
        </p:nvGrpSpPr>
        <p:grpSpPr>
          <a:xfrm>
            <a:off x="1928922" y="5489589"/>
            <a:ext cx="762000" cy="407674"/>
            <a:chOff x="2218944" y="3582502"/>
            <a:chExt cx="2496312" cy="568095"/>
          </a:xfrm>
        </p:grpSpPr>
        <p:sp>
          <p:nvSpPr>
            <p:cNvPr id="91" name="Rounded Rectangle 90"/>
            <p:cNvSpPr/>
            <p:nvPr/>
          </p:nvSpPr>
          <p:spPr>
            <a:xfrm>
              <a:off x="2218944" y="3582502"/>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11</a:t>
              </a:r>
              <a:endParaRPr lang="en-US"/>
            </a:p>
          </p:txBody>
        </p:sp>
        <p:sp>
          <p:nvSpPr>
            <p:cNvPr id="92" name="Rounded Rectangle 16"/>
            <p:cNvSpPr/>
            <p:nvPr/>
          </p:nvSpPr>
          <p:spPr>
            <a:xfrm>
              <a:off x="2246676" y="3610234"/>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3" name="Group 92"/>
          <p:cNvGrpSpPr/>
          <p:nvPr/>
        </p:nvGrpSpPr>
        <p:grpSpPr>
          <a:xfrm>
            <a:off x="1928922" y="2498251"/>
            <a:ext cx="762000" cy="407674"/>
            <a:chOff x="2218944" y="4179003"/>
            <a:chExt cx="2496312" cy="568095"/>
          </a:xfrm>
        </p:grpSpPr>
        <p:sp>
          <p:nvSpPr>
            <p:cNvPr id="94" name="Rounded Rectangle 93"/>
            <p:cNvSpPr/>
            <p:nvPr/>
          </p:nvSpPr>
          <p:spPr>
            <a:xfrm>
              <a:off x="2218944" y="4179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8</a:t>
              </a:r>
              <a:endParaRPr lang="en-US"/>
            </a:p>
          </p:txBody>
        </p:sp>
        <p:sp>
          <p:nvSpPr>
            <p:cNvPr id="95" name="Rounded Rectangle 18"/>
            <p:cNvSpPr/>
            <p:nvPr/>
          </p:nvSpPr>
          <p:spPr>
            <a:xfrm>
              <a:off x="2246676" y="4206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6" name="Group 95"/>
          <p:cNvGrpSpPr/>
          <p:nvPr/>
        </p:nvGrpSpPr>
        <p:grpSpPr>
          <a:xfrm>
            <a:off x="1928922" y="2925585"/>
            <a:ext cx="762000" cy="407674"/>
            <a:chOff x="2218944" y="4775503"/>
            <a:chExt cx="2496312" cy="568095"/>
          </a:xfrm>
        </p:grpSpPr>
        <p:sp>
          <p:nvSpPr>
            <p:cNvPr id="97" name="Rounded Rectangle 96"/>
            <p:cNvSpPr/>
            <p:nvPr/>
          </p:nvSpPr>
          <p:spPr>
            <a:xfrm>
              <a:off x="2218944" y="47755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9</a:t>
              </a:r>
              <a:endParaRPr lang="en-US"/>
            </a:p>
          </p:txBody>
        </p:sp>
        <p:sp>
          <p:nvSpPr>
            <p:cNvPr id="98" name="Rounded Rectangle 20"/>
            <p:cNvSpPr/>
            <p:nvPr/>
          </p:nvSpPr>
          <p:spPr>
            <a:xfrm>
              <a:off x="2246676" y="48032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grpSp>
        <p:nvGrpSpPr>
          <p:cNvPr id="99" name="Group 98"/>
          <p:cNvGrpSpPr/>
          <p:nvPr/>
        </p:nvGrpSpPr>
        <p:grpSpPr>
          <a:xfrm>
            <a:off x="1928922" y="4207587"/>
            <a:ext cx="762000" cy="407674"/>
            <a:chOff x="2218944" y="5372003"/>
            <a:chExt cx="2496312" cy="568095"/>
          </a:xfrm>
        </p:grpSpPr>
        <p:sp>
          <p:nvSpPr>
            <p:cNvPr id="100" name="Rounded Rectangle 99"/>
            <p:cNvSpPr/>
            <p:nvPr/>
          </p:nvSpPr>
          <p:spPr>
            <a:xfrm>
              <a:off x="2218944" y="5372003"/>
              <a:ext cx="2496312" cy="568095"/>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smtClean="0"/>
                <a:t>5</a:t>
              </a:r>
              <a:endParaRPr lang="en-US"/>
            </a:p>
          </p:txBody>
        </p:sp>
        <p:sp>
          <p:nvSpPr>
            <p:cNvPr id="101" name="Rounded Rectangle 22"/>
            <p:cNvSpPr/>
            <p:nvPr/>
          </p:nvSpPr>
          <p:spPr>
            <a:xfrm>
              <a:off x="2246676" y="5399735"/>
              <a:ext cx="2440848" cy="512631"/>
            </a:xfrm>
            <a:prstGeom prst="homePlate">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endParaRPr lang="en-US" sz="1600" kern="1200" dirty="0"/>
            </a:p>
          </p:txBody>
        </p:sp>
      </p:grpSp>
      <p:cxnSp>
        <p:nvCxnSpPr>
          <p:cNvPr id="103" name="Straight Arrow Connector 102"/>
          <p:cNvCxnSpPr>
            <a:stCxn id="46" idx="3"/>
            <a:endCxn id="33" idx="1"/>
          </p:cNvCxnSpPr>
          <p:nvPr/>
        </p:nvCxnSpPr>
        <p:spPr>
          <a:xfrm>
            <a:off x="5129322" y="2272365"/>
            <a:ext cx="828756" cy="40827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1" idx="3"/>
            <a:endCxn id="33" idx="1"/>
          </p:cNvCxnSpPr>
          <p:nvPr/>
        </p:nvCxnSpPr>
        <p:spPr>
          <a:xfrm flipV="1">
            <a:off x="5129322" y="2680643"/>
            <a:ext cx="828756" cy="1905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4" idx="3"/>
            <a:endCxn id="33" idx="1"/>
          </p:cNvCxnSpPr>
          <p:nvPr/>
        </p:nvCxnSpPr>
        <p:spPr>
          <a:xfrm flipV="1">
            <a:off x="5129322" y="2680643"/>
            <a:ext cx="828756" cy="44639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55" idx="3"/>
            <a:endCxn id="29" idx="1"/>
          </p:cNvCxnSpPr>
          <p:nvPr/>
        </p:nvCxnSpPr>
        <p:spPr>
          <a:xfrm flipV="1">
            <a:off x="5129322" y="3980901"/>
            <a:ext cx="832566" cy="80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52" idx="3"/>
            <a:endCxn id="31" idx="1"/>
          </p:cNvCxnSpPr>
          <p:nvPr/>
        </p:nvCxnSpPr>
        <p:spPr>
          <a:xfrm flipV="1">
            <a:off x="5129322" y="3549033"/>
            <a:ext cx="828756" cy="5334"/>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55" idx="3"/>
            <a:endCxn id="31" idx="1"/>
          </p:cNvCxnSpPr>
          <p:nvPr/>
        </p:nvCxnSpPr>
        <p:spPr>
          <a:xfrm flipV="1">
            <a:off x="5129322" y="3549033"/>
            <a:ext cx="828756" cy="432668"/>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67" idx="3"/>
            <a:endCxn id="23" idx="1"/>
          </p:cNvCxnSpPr>
          <p:nvPr/>
        </p:nvCxnSpPr>
        <p:spPr>
          <a:xfrm flipV="1">
            <a:off x="5129322" y="4405815"/>
            <a:ext cx="832566" cy="3220"/>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43" idx="3"/>
            <a:endCxn id="21" idx="1"/>
          </p:cNvCxnSpPr>
          <p:nvPr/>
        </p:nvCxnSpPr>
        <p:spPr>
          <a:xfrm flipV="1">
            <a:off x="5129322" y="4833873"/>
            <a:ext cx="832566" cy="249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40" idx="3"/>
            <a:endCxn id="19" idx="1"/>
          </p:cNvCxnSpPr>
          <p:nvPr/>
        </p:nvCxnSpPr>
        <p:spPr>
          <a:xfrm flipV="1">
            <a:off x="5129322" y="5261932"/>
            <a:ext cx="832566" cy="1771"/>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49" idx="3"/>
            <a:endCxn id="15" idx="1"/>
          </p:cNvCxnSpPr>
          <p:nvPr/>
        </p:nvCxnSpPr>
        <p:spPr>
          <a:xfrm flipV="1">
            <a:off x="5129322" y="6118048"/>
            <a:ext cx="832566" cy="326"/>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58" idx="3"/>
            <a:endCxn id="17" idx="1"/>
          </p:cNvCxnSpPr>
          <p:nvPr/>
        </p:nvCxnSpPr>
        <p:spPr>
          <a:xfrm flipV="1">
            <a:off x="5129322" y="5689990"/>
            <a:ext cx="832566" cy="1047"/>
          </a:xfrm>
          <a:prstGeom prst="straightConnector1">
            <a:avLst/>
          </a:prstGeom>
          <a:ln w="31750">
            <a:tailEnd type="stealth" w="med" len="lg"/>
          </a:ln>
        </p:spPr>
        <p:style>
          <a:lnRef idx="1">
            <a:schemeClr val="accent1"/>
          </a:lnRef>
          <a:fillRef idx="0">
            <a:schemeClr val="accent1"/>
          </a:fillRef>
          <a:effectRef idx="0">
            <a:schemeClr val="accent1"/>
          </a:effectRef>
          <a:fontRef idx="minor">
            <a:schemeClr val="tx1"/>
          </a:fontRef>
        </p:style>
      </p:cxnSp>
      <p:sp>
        <p:nvSpPr>
          <p:cNvPr id="127" name="Title 126"/>
          <p:cNvSpPr>
            <a:spLocks noGrp="1"/>
          </p:cNvSpPr>
          <p:nvPr>
            <p:ph type="title"/>
          </p:nvPr>
        </p:nvSpPr>
        <p:spPr/>
        <p:txBody>
          <a:bodyPr/>
          <a:lstStyle/>
          <a:p>
            <a:r>
              <a:rPr lang="en-US" dirty="0"/>
              <a:t>Comparison of Our Class to CISSP Domains</a:t>
            </a:r>
          </a:p>
        </p:txBody>
      </p:sp>
      <p:sp>
        <p:nvSpPr>
          <p:cNvPr id="3" name="Right Arrow 2"/>
          <p:cNvSpPr/>
          <p:nvPr/>
        </p:nvSpPr>
        <p:spPr>
          <a:xfrm>
            <a:off x="578422" y="4509759"/>
            <a:ext cx="990600" cy="65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3290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dirty="0" smtClean="0"/>
              <a:t>Simplified OSI Model</a:t>
            </a:r>
            <a:endParaRPr lang="en-US" dirty="0"/>
          </a:p>
        </p:txBody>
      </p:sp>
      <p:sp>
        <p:nvSpPr>
          <p:cNvPr id="3" name="Slide Number Placeholder 2"/>
          <p:cNvSpPr>
            <a:spLocks noGrp="1"/>
          </p:cNvSpPr>
          <p:nvPr>
            <p:ph type="sldNum" sz="quarter" idx="10"/>
          </p:nvPr>
        </p:nvSpPr>
        <p:spPr/>
        <p:txBody>
          <a:bodyPr/>
          <a:lstStyle/>
          <a:p>
            <a:pPr rtl="0">
              <a:defRPr/>
            </a:pPr>
            <a:fld id="{E7287810-4DBF-4C57-A16C-4698AF7C69ED}" type="slidenum">
              <a:rPr lang="en-US" kern="1200" smtClean="0">
                <a:ea typeface="+mn-ea"/>
                <a:cs typeface="+mn-cs"/>
              </a:rPr>
              <a:pPr rtl="0">
                <a:defRPr/>
              </a:pPr>
              <a:t>40</a:t>
            </a:fld>
            <a:endParaRPr lang="en-US" kern="1200" dirty="0">
              <a:ea typeface="+mn-ea"/>
              <a:cs typeface="+mn-cs"/>
            </a:endParaRPr>
          </a:p>
        </p:txBody>
      </p:sp>
      <p:graphicFrame>
        <p:nvGraphicFramePr>
          <p:cNvPr id="8" name="Table 7"/>
          <p:cNvGraphicFramePr>
            <a:graphicFrameLocks noGrp="1"/>
          </p:cNvGraphicFramePr>
          <p:nvPr>
            <p:extLst>
              <p:ext uri="{D42A27DB-BD31-4B8C-83A1-F6EECF244321}">
                <p14:modId xmlns:p14="http://schemas.microsoft.com/office/powerpoint/2010/main" val="3886923737"/>
              </p:ext>
            </p:extLst>
          </p:nvPr>
        </p:nvGraphicFramePr>
        <p:xfrm>
          <a:off x="152400" y="1380038"/>
          <a:ext cx="8839200" cy="5020762"/>
        </p:xfrm>
        <a:graphic>
          <a:graphicData uri="http://schemas.openxmlformats.org/drawingml/2006/table">
            <a:tbl>
              <a:tblPr/>
              <a:tblGrid>
                <a:gridCol w="860453">
                  <a:extLst>
                    <a:ext uri="{9D8B030D-6E8A-4147-A177-3AD203B41FA5}">
                      <a16:colId xmlns:a16="http://schemas.microsoft.com/office/drawing/2014/main" val="20000"/>
                    </a:ext>
                  </a:extLst>
                </a:gridCol>
                <a:gridCol w="1349347">
                  <a:extLst>
                    <a:ext uri="{9D8B030D-6E8A-4147-A177-3AD203B41FA5}">
                      <a16:colId xmlns:a16="http://schemas.microsoft.com/office/drawing/2014/main" val="20001"/>
                    </a:ext>
                  </a:extLst>
                </a:gridCol>
                <a:gridCol w="6629400">
                  <a:extLst>
                    <a:ext uri="{9D8B030D-6E8A-4147-A177-3AD203B41FA5}">
                      <a16:colId xmlns:a16="http://schemas.microsoft.com/office/drawing/2014/main" val="20002"/>
                    </a:ext>
                  </a:extLst>
                </a:gridCol>
              </a:tblGrid>
              <a:tr h="330450">
                <a:tc>
                  <a:txBody>
                    <a:bodyPr/>
                    <a:lstStyle/>
                    <a:p>
                      <a:pPr marL="0" algn="l" fontAlgn="b"/>
                      <a:r>
                        <a:rPr lang="en-US" sz="1800" b="1" i="0" u="none" strike="noStrike" dirty="0">
                          <a:solidFill>
                            <a:schemeClr val="bg1"/>
                          </a:solidFill>
                          <a:latin typeface="Calibri"/>
                        </a:rPr>
                        <a:t>Layer</a:t>
                      </a:r>
                    </a:p>
                  </a:txBody>
                  <a:tcPr marT="91440" marB="91440">
                    <a:lnL>
                      <a:noFill/>
                    </a:lnL>
                    <a:lnR>
                      <a:noFill/>
                    </a:lnR>
                    <a:lnT>
                      <a:noFill/>
                    </a:lnT>
                    <a:lnB>
                      <a:noFill/>
                    </a:lnB>
                    <a:solidFill>
                      <a:schemeClr val="tx2"/>
                    </a:solidFill>
                  </a:tcPr>
                </a:tc>
                <a:tc>
                  <a:txBody>
                    <a:bodyPr/>
                    <a:lstStyle/>
                    <a:p>
                      <a:pPr marL="0" algn="l" fontAlgn="b"/>
                      <a:r>
                        <a:rPr lang="en-US" sz="1800" b="1" i="0" u="none" strike="noStrike" dirty="0" smtClean="0">
                          <a:solidFill>
                            <a:schemeClr val="bg1"/>
                          </a:solidFill>
                          <a:latin typeface="Calibri"/>
                        </a:rPr>
                        <a:t>Name</a:t>
                      </a:r>
                      <a:endParaRPr lang="en-US" sz="1800" b="1" i="0" u="none" strike="noStrike" dirty="0">
                        <a:solidFill>
                          <a:schemeClr val="bg1"/>
                        </a:solidFill>
                        <a:latin typeface="Calibri"/>
                      </a:endParaRPr>
                    </a:p>
                  </a:txBody>
                  <a:tcPr marT="91440" marB="91440">
                    <a:lnL>
                      <a:noFill/>
                    </a:lnL>
                    <a:lnR>
                      <a:noFill/>
                    </a:lnR>
                    <a:lnT>
                      <a:noFill/>
                    </a:lnT>
                    <a:lnB>
                      <a:noFill/>
                    </a:lnB>
                    <a:solidFill>
                      <a:schemeClr val="tx2"/>
                    </a:solidFill>
                  </a:tcPr>
                </a:tc>
                <a:tc>
                  <a:txBody>
                    <a:bodyPr/>
                    <a:lstStyle/>
                    <a:p>
                      <a:pPr marL="0" algn="l" fontAlgn="b"/>
                      <a:r>
                        <a:rPr lang="en-US" sz="1800" b="1" i="0" u="none" strike="noStrike" dirty="0">
                          <a:solidFill>
                            <a:schemeClr val="bg1"/>
                          </a:solidFill>
                          <a:latin typeface="Calibri"/>
                        </a:rPr>
                        <a:t>Description</a:t>
                      </a:r>
                    </a:p>
                  </a:txBody>
                  <a:tcPr marT="91440" marB="91440">
                    <a:lnL>
                      <a:noFill/>
                    </a:lnL>
                    <a:lnR>
                      <a:noFill/>
                    </a:lnR>
                    <a:lnT>
                      <a:noFill/>
                    </a:lnT>
                    <a:lnB>
                      <a:noFill/>
                    </a:lnB>
                    <a:solidFill>
                      <a:schemeClr val="tx2"/>
                    </a:solidFill>
                  </a:tcPr>
                </a:tc>
                <a:extLst>
                  <a:ext uri="{0D108BD9-81ED-4DB2-BD59-A6C34878D82A}">
                    <a16:rowId xmlns:a16="http://schemas.microsoft.com/office/drawing/2014/main" val="10000"/>
                  </a:ext>
                </a:extLst>
              </a:tr>
              <a:tr h="417355">
                <a:tc>
                  <a:txBody>
                    <a:bodyPr/>
                    <a:lstStyle/>
                    <a:p>
                      <a:pPr marL="0" algn="l" fontAlgn="b"/>
                      <a:r>
                        <a:rPr lang="en-US" sz="1600" b="1" i="0" u="none" strike="noStrike" dirty="0">
                          <a:solidFill>
                            <a:srgbClr val="000000"/>
                          </a:solidFill>
                          <a:latin typeface="Calibri"/>
                        </a:rPr>
                        <a:t>Layer 7</a:t>
                      </a:r>
                    </a:p>
                  </a:txBody>
                  <a:tcPr marT="91440" marB="9144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algn="l" fontAlgn="b"/>
                      <a:r>
                        <a:rPr lang="en-US" sz="1600" b="1" i="0" u="none" strike="noStrike" dirty="0">
                          <a:solidFill>
                            <a:srgbClr val="000000"/>
                          </a:solidFill>
                          <a:latin typeface="Calibri"/>
                        </a:rPr>
                        <a:t>Application</a:t>
                      </a:r>
                    </a:p>
                  </a:txBody>
                  <a:tcPr marT="91440" marB="9144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algn="l" fontAlgn="b"/>
                      <a:r>
                        <a:rPr lang="en-US" sz="1400" b="0" i="0" u="none" strike="noStrike" dirty="0">
                          <a:solidFill>
                            <a:srgbClr val="000000"/>
                          </a:solidFill>
                          <a:latin typeface="Calibri"/>
                        </a:rPr>
                        <a:t>This layer represents the end user application such as HTTP, FTP, SMTP, or Telnet.</a:t>
                      </a:r>
                    </a:p>
                  </a:txBody>
                  <a:tcPr marT="91440" marB="9144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1"/>
                  </a:ext>
                </a:extLst>
              </a:tr>
              <a:tr h="533400">
                <a:tc>
                  <a:txBody>
                    <a:bodyPr/>
                    <a:lstStyle/>
                    <a:p>
                      <a:pPr marL="0" algn="l" fontAlgn="b"/>
                      <a:r>
                        <a:rPr lang="en-US" sz="1600" b="1" i="0" u="none" strike="noStrike" dirty="0">
                          <a:solidFill>
                            <a:srgbClr val="000000"/>
                          </a:solidFill>
                          <a:latin typeface="Calibri"/>
                        </a:rPr>
                        <a:t>Layer 6</a:t>
                      </a:r>
                    </a:p>
                  </a:txBody>
                  <a:tcPr marT="91440" marB="9144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algn="l" fontAlgn="b"/>
                      <a:r>
                        <a:rPr lang="en-US" sz="1600" b="1" i="0" u="none" strike="noStrike">
                          <a:solidFill>
                            <a:srgbClr val="000000"/>
                          </a:solidFill>
                          <a:latin typeface="Calibri"/>
                        </a:rPr>
                        <a:t>Presentation</a:t>
                      </a:r>
                    </a:p>
                  </a:txBody>
                  <a:tcPr marT="91440" marB="9144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algn="l" fontAlgn="b"/>
                      <a:r>
                        <a:rPr lang="en-US" sz="1400" b="0" i="0" u="none" strike="noStrike" dirty="0">
                          <a:solidFill>
                            <a:srgbClr val="000000"/>
                          </a:solidFill>
                          <a:latin typeface="Calibri"/>
                        </a:rPr>
                        <a:t>This layer handles formatting, encryption, compression, and presentation of data to the application. Examples include SSL and TLS.</a:t>
                      </a:r>
                    </a:p>
                  </a:txBody>
                  <a:tcPr marT="91440" marB="9144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2"/>
                  </a:ext>
                </a:extLst>
              </a:tr>
              <a:tr h="609600">
                <a:tc>
                  <a:txBody>
                    <a:bodyPr/>
                    <a:lstStyle/>
                    <a:p>
                      <a:pPr marL="0" algn="l" fontAlgn="b"/>
                      <a:r>
                        <a:rPr lang="en-US" sz="1600" b="1" i="0" u="none" strike="noStrike">
                          <a:solidFill>
                            <a:srgbClr val="000000"/>
                          </a:solidFill>
                          <a:latin typeface="Calibri"/>
                        </a:rPr>
                        <a:t>Layer 5</a:t>
                      </a:r>
                    </a:p>
                  </a:txBody>
                  <a:tcPr marT="91440" marB="9144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algn="l" fontAlgn="b"/>
                      <a:r>
                        <a:rPr lang="en-US" sz="1600" b="1" i="0" u="none" strike="noStrike" dirty="0">
                          <a:solidFill>
                            <a:srgbClr val="000000"/>
                          </a:solidFill>
                          <a:latin typeface="Calibri"/>
                        </a:rPr>
                        <a:t>Session</a:t>
                      </a:r>
                    </a:p>
                  </a:txBody>
                  <a:tcPr marT="91440" marB="9144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algn="l" fontAlgn="b"/>
                      <a:r>
                        <a:rPr lang="en-US" sz="1400" b="0" i="0" u="none" strike="noStrike" dirty="0">
                          <a:solidFill>
                            <a:srgbClr val="000000"/>
                          </a:solidFill>
                          <a:latin typeface="Calibri"/>
                        </a:rPr>
                        <a:t>This layer deals with the setup and management of sessions between computer applications. Examples include named pipes, NetBIOS, and session establishment for TCP.</a:t>
                      </a:r>
                    </a:p>
                  </a:txBody>
                  <a:tcPr marT="91440" marB="9144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3"/>
                  </a:ext>
                </a:extLst>
              </a:tr>
              <a:tr h="650102">
                <a:tc>
                  <a:txBody>
                    <a:bodyPr/>
                    <a:lstStyle/>
                    <a:p>
                      <a:pPr marL="0" algn="l" fontAlgn="b"/>
                      <a:r>
                        <a:rPr lang="en-US" sz="1600" b="1" i="0" u="none" strike="noStrike" dirty="0">
                          <a:solidFill>
                            <a:srgbClr val="000000"/>
                          </a:solidFill>
                          <a:latin typeface="Calibri"/>
                        </a:rPr>
                        <a:t>Layer 4</a:t>
                      </a:r>
                    </a:p>
                  </a:txBody>
                  <a:tcPr marT="91440" marB="9144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algn="l" fontAlgn="b"/>
                      <a:r>
                        <a:rPr lang="en-US" sz="1600" b="1" i="0" u="none" strike="noStrike" dirty="0">
                          <a:solidFill>
                            <a:srgbClr val="000000"/>
                          </a:solidFill>
                          <a:latin typeface="Calibri"/>
                        </a:rPr>
                        <a:t>Transport</a:t>
                      </a:r>
                    </a:p>
                  </a:txBody>
                  <a:tcPr marT="91440" marB="9144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algn="l" fontAlgn="b"/>
                      <a:r>
                        <a:rPr lang="en-US" sz="1400" b="0" i="0" u="none" strike="noStrike" dirty="0">
                          <a:solidFill>
                            <a:srgbClr val="000000"/>
                          </a:solidFill>
                          <a:latin typeface="Calibri"/>
                        </a:rPr>
                        <a:t>This layer deals with transport issues, such as getting to the destination in one piece and error control. TCP and UDP are perhaps the best known examples in this layer.</a:t>
                      </a:r>
                    </a:p>
                  </a:txBody>
                  <a:tcPr marT="91440" marB="9144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4"/>
                  </a:ext>
                </a:extLst>
              </a:tr>
              <a:tr h="590813">
                <a:tc>
                  <a:txBody>
                    <a:bodyPr/>
                    <a:lstStyle/>
                    <a:p>
                      <a:pPr marL="0" algn="l" fontAlgn="b"/>
                      <a:r>
                        <a:rPr lang="en-US" sz="1600" b="1" i="0" u="none" strike="noStrike">
                          <a:solidFill>
                            <a:srgbClr val="000000"/>
                          </a:solidFill>
                          <a:latin typeface="Calibri"/>
                        </a:rPr>
                        <a:t>Layer 3</a:t>
                      </a:r>
                    </a:p>
                  </a:txBody>
                  <a:tcPr marT="91440" marB="9144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algn="l" fontAlgn="b"/>
                      <a:r>
                        <a:rPr lang="en-US" sz="1600" b="1" i="0" u="none" strike="noStrike">
                          <a:solidFill>
                            <a:srgbClr val="000000"/>
                          </a:solidFill>
                          <a:latin typeface="Calibri"/>
                        </a:rPr>
                        <a:t>Network</a:t>
                      </a:r>
                    </a:p>
                  </a:txBody>
                  <a:tcPr marT="91440" marB="9144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algn="l" fontAlgn="b"/>
                      <a:r>
                        <a:rPr lang="en-US" sz="1400" b="0" i="0" u="none" strike="noStrike" dirty="0">
                          <a:solidFill>
                            <a:srgbClr val="000000"/>
                          </a:solidFill>
                          <a:latin typeface="Calibri"/>
                        </a:rPr>
                        <a:t>This layer routes packets between networks. Examples include IP, ICMP, IPSec, and ARP. Routers operate at this layer typically using IP addresses.</a:t>
                      </a:r>
                    </a:p>
                  </a:txBody>
                  <a:tcPr marT="91440" marB="9144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5"/>
                  </a:ext>
                </a:extLst>
              </a:tr>
              <a:tr h="1048340">
                <a:tc>
                  <a:txBody>
                    <a:bodyPr/>
                    <a:lstStyle/>
                    <a:p>
                      <a:pPr marL="0" algn="l" fontAlgn="b"/>
                      <a:r>
                        <a:rPr lang="en-US" sz="1600" b="1" i="0" u="none" strike="noStrike">
                          <a:solidFill>
                            <a:srgbClr val="000000"/>
                          </a:solidFill>
                          <a:latin typeface="Calibri"/>
                        </a:rPr>
                        <a:t>Layer 2</a:t>
                      </a:r>
                    </a:p>
                  </a:txBody>
                  <a:tcPr marT="91440" marB="9144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algn="l" fontAlgn="b"/>
                      <a:r>
                        <a:rPr lang="en-US" sz="1600" b="1" i="0" u="none" strike="noStrike">
                          <a:solidFill>
                            <a:srgbClr val="000000"/>
                          </a:solidFill>
                          <a:latin typeface="Calibri"/>
                        </a:rPr>
                        <a:t>Data Link</a:t>
                      </a:r>
                    </a:p>
                  </a:txBody>
                  <a:tcPr marT="91440" marB="9144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algn="l" fontAlgn="b"/>
                      <a:r>
                        <a:rPr lang="en-US" sz="1400" b="0" i="0" u="none" strike="noStrike" dirty="0">
                          <a:solidFill>
                            <a:srgbClr val="000000"/>
                          </a:solidFill>
                          <a:latin typeface="Calibri"/>
                        </a:rPr>
                        <a:t>This layer links data on hosts from one location to another, typically on the Local Area Network (LAN), but sometimes on the Wide Area Network (WAN) too. Examples include Ethernet, Token Ring, FDDI, Frame Relay, and ATM. Switches and bridges operate at this layer, typically using MAC addresses.</a:t>
                      </a:r>
                    </a:p>
                  </a:txBody>
                  <a:tcPr marT="91440" marB="9144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6"/>
                  </a:ext>
                </a:extLst>
              </a:tr>
              <a:tr h="594390">
                <a:tc>
                  <a:txBody>
                    <a:bodyPr/>
                    <a:lstStyle/>
                    <a:p>
                      <a:pPr marL="0" algn="l" fontAlgn="b"/>
                      <a:r>
                        <a:rPr lang="en-US" sz="1600" b="1" i="0" u="none" strike="noStrike">
                          <a:solidFill>
                            <a:srgbClr val="000000"/>
                          </a:solidFill>
                          <a:latin typeface="Calibri"/>
                        </a:rPr>
                        <a:t>Layer 1</a:t>
                      </a:r>
                    </a:p>
                  </a:txBody>
                  <a:tcPr marT="91440" marB="9144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algn="l" fontAlgn="b"/>
                      <a:r>
                        <a:rPr lang="en-US" sz="1600" b="1" i="0" u="none" strike="noStrike" dirty="0">
                          <a:solidFill>
                            <a:srgbClr val="000000"/>
                          </a:solidFill>
                          <a:latin typeface="Calibri"/>
                        </a:rPr>
                        <a:t>Physical</a:t>
                      </a:r>
                    </a:p>
                  </a:txBody>
                  <a:tcPr marT="91440" marB="9144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algn="l" fontAlgn="b"/>
                      <a:r>
                        <a:rPr lang="en-US" sz="1400" b="0" i="0" u="none" strike="noStrike" dirty="0">
                          <a:solidFill>
                            <a:srgbClr val="000000"/>
                          </a:solidFill>
                          <a:latin typeface="Calibri"/>
                        </a:rPr>
                        <a:t>This layer defines </a:t>
                      </a:r>
                      <a:r>
                        <a:rPr lang="en-US" sz="1400" b="0" i="0" u="none" strike="noStrike" dirty="0" smtClean="0">
                          <a:solidFill>
                            <a:srgbClr val="000000"/>
                          </a:solidFill>
                          <a:latin typeface="Calibri"/>
                        </a:rPr>
                        <a:t>the physical transmission</a:t>
                      </a:r>
                      <a:r>
                        <a:rPr lang="en-US" sz="1400" b="0" i="0" u="none" strike="noStrike" dirty="0">
                          <a:solidFill>
                            <a:srgbClr val="000000"/>
                          </a:solidFill>
                          <a:latin typeface="Calibri"/>
                        </a:rPr>
                        <a:t>. Modulation and flow control occur at this layer.</a:t>
                      </a:r>
                    </a:p>
                  </a:txBody>
                  <a:tcPr marT="91440" marB="91440">
                    <a:lnL>
                      <a:noFill/>
                    </a:lnL>
                    <a:lnR>
                      <a:noFill/>
                    </a:lnR>
                    <a:lnT>
                      <a:noFill/>
                    </a:lnT>
                    <a:lnB>
                      <a:noFill/>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5204351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41</a:t>
            </a:fld>
            <a:endParaRPr lang="en-US" dirty="0"/>
          </a:p>
        </p:txBody>
      </p:sp>
      <p:pic>
        <p:nvPicPr>
          <p:cNvPr id="4099"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0" y="330607"/>
            <a:ext cx="7467600" cy="6222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95942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OSI – Learning More about </a:t>
            </a:r>
            <a:r>
              <a:rPr lang="en-US" dirty="0"/>
              <a:t>Individual Layers</a:t>
            </a:r>
          </a:p>
        </p:txBody>
      </p:sp>
      <p:sp>
        <p:nvSpPr>
          <p:cNvPr id="4" name="Text Placeholder 3"/>
          <p:cNvSpPr>
            <a:spLocks noGrp="1"/>
          </p:cNvSpPr>
          <p:nvPr>
            <p:ph type="body" idx="1"/>
          </p:nvPr>
        </p:nvSpPr>
        <p:spPr/>
        <p:txBody>
          <a:bodyPr/>
          <a:lstStyle/>
          <a:p>
            <a:endParaRPr lang="en-US"/>
          </a:p>
        </p:txBody>
      </p:sp>
      <p:sp>
        <p:nvSpPr>
          <p:cNvPr id="2" name="Slide Number Placeholder 1"/>
          <p:cNvSpPr>
            <a:spLocks noGrp="1"/>
          </p:cNvSpPr>
          <p:nvPr>
            <p:ph type="sldNum" sz="quarter" idx="4"/>
          </p:nvPr>
        </p:nvSpPr>
        <p:spPr/>
        <p:txBody>
          <a:bodyPr/>
          <a:lstStyle/>
          <a:p>
            <a:fld id="{FB124A42-3BFC-4002-A422-5D3896DD5E41}" type="slidenum">
              <a:rPr lang="en-US" smtClean="0"/>
              <a:pPr/>
              <a:t>42</a:t>
            </a:fld>
            <a:endParaRPr lang="en-US" dirty="0"/>
          </a:p>
        </p:txBody>
      </p:sp>
    </p:spTree>
    <p:extLst>
      <p:ext uri="{BB962C8B-B14F-4D97-AF65-F5344CB8AC3E}">
        <p14:creationId xmlns:p14="http://schemas.microsoft.com/office/powerpoint/2010/main" val="20504572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t>OSI model – layer 1 physical</a:t>
            </a:r>
          </a:p>
        </p:txBody>
      </p:sp>
      <p:sp>
        <p:nvSpPr>
          <p:cNvPr id="11267" name="Rectangle 3"/>
          <p:cNvSpPr>
            <a:spLocks noGrp="1" noChangeArrowheads="1"/>
          </p:cNvSpPr>
          <p:nvPr>
            <p:ph idx="1"/>
          </p:nvPr>
        </p:nvSpPr>
        <p:spPr/>
        <p:txBody>
          <a:bodyPr>
            <a:normAutofit fontScale="92500" lnSpcReduction="10000"/>
          </a:bodyPr>
          <a:lstStyle/>
          <a:p>
            <a:r>
              <a:rPr lang="en-US" dirty="0"/>
              <a:t>Network interface cards and drivers convert bits into electrical signals and control the physical aspects of data transmission, including optical, electrical, and mechanical requirements. </a:t>
            </a:r>
            <a:endParaRPr lang="en-US" dirty="0" smtClean="0"/>
          </a:p>
          <a:p>
            <a:endParaRPr lang="en-US" dirty="0" smtClean="0"/>
          </a:p>
          <a:p>
            <a:r>
              <a:rPr lang="en-US" dirty="0" smtClean="0"/>
              <a:t>The </a:t>
            </a:r>
            <a:r>
              <a:rPr lang="en-US" dirty="0"/>
              <a:t>following are some of the standard interfaces at this layer: • EIA-422, EIA-423, RS-449, RS-485 • 10BASE -T, 10BASE2, 10BASE5, 100BASE-TX, 100BASE-FX, 100BASE -T, 1000BASE-T, 1000BASE-SX • Integrated Services Digital Network (ISDN) • Digital subscriber line (DSL) • Synchronous Optical Networking (SONET</a:t>
            </a:r>
            <a:r>
              <a:rPr lang="en-US" dirty="0" smtClean="0"/>
              <a:t>)</a:t>
            </a:r>
            <a:endParaRPr lang="en-US" dirty="0"/>
          </a:p>
        </p:txBody>
      </p:sp>
    </p:spTree>
    <p:extLst>
      <p:ext uri="{BB962C8B-B14F-4D97-AF65-F5344CB8AC3E}">
        <p14:creationId xmlns:p14="http://schemas.microsoft.com/office/powerpoint/2010/main" val="22687480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smtClean="0"/>
              <a:t>OSI model – layer 2</a:t>
            </a:r>
          </a:p>
        </p:txBody>
      </p:sp>
      <p:sp>
        <p:nvSpPr>
          <p:cNvPr id="13315" name="Rectangle 3"/>
          <p:cNvSpPr>
            <a:spLocks noGrp="1" noChangeArrowheads="1"/>
          </p:cNvSpPr>
          <p:nvPr>
            <p:ph idx="1"/>
          </p:nvPr>
        </p:nvSpPr>
        <p:spPr/>
        <p:txBody>
          <a:bodyPr>
            <a:normAutofit fontScale="92500"/>
          </a:bodyPr>
          <a:lstStyle/>
          <a:p>
            <a:r>
              <a:rPr lang="en-US" dirty="0"/>
              <a:t>The protocols at the data link layer convert data into LAN or WAN frames for transmission and define how a computer accesses a network. This layer is divided into the Logical Link Control (LLC) and the Media Access Control (MAC) </a:t>
            </a:r>
            <a:r>
              <a:rPr lang="en-US" dirty="0" err="1"/>
              <a:t>sublayers</a:t>
            </a:r>
            <a:r>
              <a:rPr lang="en-US" dirty="0"/>
              <a:t>. </a:t>
            </a:r>
            <a:endParaRPr lang="en-US" dirty="0" smtClean="0"/>
          </a:p>
          <a:p>
            <a:pPr marL="0" indent="0">
              <a:buNone/>
            </a:pPr>
            <a:endParaRPr lang="en-US" dirty="0" smtClean="0"/>
          </a:p>
          <a:p>
            <a:r>
              <a:rPr lang="en-US" dirty="0" smtClean="0"/>
              <a:t>Some </a:t>
            </a:r>
            <a:r>
              <a:rPr lang="en-US" dirty="0"/>
              <a:t>protocols that work at this layer include the following: • Address Resolution Protocol (ARP) • Reverse Address Resolution Protocol (RARP) • Point-to-Point Protocol (PPP) • Serial Line Internet Protocol (SLIP) • Ethernet • Token Ring • FDDI • </a:t>
            </a:r>
            <a:r>
              <a:rPr lang="en-US" dirty="0" smtClean="0"/>
              <a:t>ATM</a:t>
            </a:r>
            <a:endParaRPr lang="en-US" dirty="0"/>
          </a:p>
        </p:txBody>
      </p:sp>
    </p:spTree>
    <p:extLst>
      <p:ext uri="{BB962C8B-B14F-4D97-AF65-F5344CB8AC3E}">
        <p14:creationId xmlns:p14="http://schemas.microsoft.com/office/powerpoint/2010/main" val="12222571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Ethernet Frame</a:t>
            </a:r>
          </a:p>
        </p:txBody>
      </p:sp>
      <p:pic>
        <p:nvPicPr>
          <p:cNvPr id="14339" name="Picture 6" descr="ethernet-headers"/>
          <p:cNvPicPr>
            <a:picLocks noChangeAspect="1" noChangeArrowheads="1"/>
          </p:cNvPicPr>
          <p:nvPr/>
        </p:nvPicPr>
        <p:blipFill>
          <a:blip r:embed="rId2" cstate="print"/>
          <a:srcRect/>
          <a:stretch>
            <a:fillRect/>
          </a:stretch>
        </p:blipFill>
        <p:spPr bwMode="auto">
          <a:xfrm>
            <a:off x="228600" y="2057400"/>
            <a:ext cx="8763000" cy="2724150"/>
          </a:xfrm>
          <a:prstGeom prst="rect">
            <a:avLst/>
          </a:prstGeom>
          <a:noFill/>
          <a:ln w="9525">
            <a:noFill/>
            <a:miter lim="800000"/>
            <a:headEnd/>
            <a:tailEnd/>
          </a:ln>
        </p:spPr>
      </p:pic>
    </p:spTree>
    <p:extLst>
      <p:ext uri="{BB962C8B-B14F-4D97-AF65-F5344CB8AC3E}">
        <p14:creationId xmlns:p14="http://schemas.microsoft.com/office/powerpoint/2010/main" val="31197392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OSI model – layer 3 network </a:t>
            </a:r>
          </a:p>
        </p:txBody>
      </p:sp>
      <p:sp>
        <p:nvSpPr>
          <p:cNvPr id="15363" name="Rectangle 3"/>
          <p:cNvSpPr>
            <a:spLocks noGrp="1" noChangeArrowheads="1"/>
          </p:cNvSpPr>
          <p:nvPr>
            <p:ph idx="1"/>
          </p:nvPr>
        </p:nvSpPr>
        <p:spPr/>
        <p:txBody>
          <a:bodyPr>
            <a:normAutofit/>
          </a:bodyPr>
          <a:lstStyle/>
          <a:p>
            <a:r>
              <a:rPr lang="en-US" dirty="0"/>
              <a:t>The responsibilities of the network layer protocols include internetworking service, addressing, and routing. </a:t>
            </a:r>
            <a:endParaRPr lang="en-US" dirty="0" smtClean="0"/>
          </a:p>
          <a:p>
            <a:endParaRPr lang="en-US" dirty="0"/>
          </a:p>
          <a:p>
            <a:r>
              <a:rPr lang="en-US" dirty="0" smtClean="0"/>
              <a:t>The </a:t>
            </a:r>
            <a:r>
              <a:rPr lang="en-US" dirty="0"/>
              <a:t>following lists some of the protocols that work at </a:t>
            </a:r>
            <a:r>
              <a:rPr lang="en-US" dirty="0" smtClean="0"/>
              <a:t>this layer</a:t>
            </a:r>
            <a:r>
              <a:rPr lang="en-US" dirty="0"/>
              <a:t>: • Internet Protocol (IP) • Internet Control Message Protocol (ICMP) • Internet Group Management Protocol (IGMP) • Routing Information Protocol (RIP) • Open Shortest Path First (OSPF) • Internetwork Packet Exchange (IPX</a:t>
            </a:r>
            <a:r>
              <a:rPr lang="en-US" dirty="0" smtClean="0"/>
              <a:t>)</a:t>
            </a:r>
            <a:endParaRPr lang="en-US" dirty="0"/>
          </a:p>
        </p:txBody>
      </p:sp>
    </p:spTree>
    <p:extLst>
      <p:ext uri="{BB962C8B-B14F-4D97-AF65-F5344CB8AC3E}">
        <p14:creationId xmlns:p14="http://schemas.microsoft.com/office/powerpoint/2010/main" val="39142527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t>IP Packet</a:t>
            </a:r>
          </a:p>
        </p:txBody>
      </p:sp>
      <p:pic>
        <p:nvPicPr>
          <p:cNvPr id="16387" name="Picture 6" descr="ip-header-diagram"/>
          <p:cNvPicPr>
            <a:picLocks noChangeAspect="1" noChangeArrowheads="1"/>
          </p:cNvPicPr>
          <p:nvPr/>
        </p:nvPicPr>
        <p:blipFill>
          <a:blip r:embed="rId2" cstate="print"/>
          <a:srcRect/>
          <a:stretch>
            <a:fillRect/>
          </a:stretch>
        </p:blipFill>
        <p:spPr bwMode="auto">
          <a:xfrm>
            <a:off x="1219200" y="1223010"/>
            <a:ext cx="6629400" cy="5136332"/>
          </a:xfrm>
          <a:prstGeom prst="rect">
            <a:avLst/>
          </a:prstGeom>
          <a:noFill/>
          <a:ln w="9525">
            <a:noFill/>
            <a:miter lim="800000"/>
            <a:headEnd/>
            <a:tailEnd/>
          </a:ln>
        </p:spPr>
      </p:pic>
    </p:spTree>
    <p:extLst>
      <p:ext uri="{BB962C8B-B14F-4D97-AF65-F5344CB8AC3E}">
        <p14:creationId xmlns:p14="http://schemas.microsoft.com/office/powerpoint/2010/main" val="17930422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t>OSI model Layer 4 Transport </a:t>
            </a:r>
          </a:p>
        </p:txBody>
      </p:sp>
      <p:sp>
        <p:nvSpPr>
          <p:cNvPr id="18435" name="Rectangle 3"/>
          <p:cNvSpPr>
            <a:spLocks noGrp="1" noChangeArrowheads="1"/>
          </p:cNvSpPr>
          <p:nvPr>
            <p:ph idx="1"/>
          </p:nvPr>
        </p:nvSpPr>
        <p:spPr/>
        <p:txBody>
          <a:bodyPr>
            <a:normAutofit/>
          </a:bodyPr>
          <a:lstStyle/>
          <a:p>
            <a:r>
              <a:rPr lang="en-US" dirty="0"/>
              <a:t>The protocols at the transport layer handle end-to-end transmission and segmentation of a data stream. </a:t>
            </a:r>
            <a:endParaRPr lang="en-US" dirty="0" smtClean="0"/>
          </a:p>
          <a:p>
            <a:endParaRPr lang="en-US" dirty="0"/>
          </a:p>
          <a:p>
            <a:r>
              <a:rPr lang="en-US" dirty="0" smtClean="0"/>
              <a:t>The </a:t>
            </a:r>
            <a:r>
              <a:rPr lang="en-US" dirty="0"/>
              <a:t>following protocols work at this layer: • Transmission Control Protocol (TCP) • User Datagram Protocol (UDP) • Secure Sockets Layer (SSL)/ Transport Layer Security (TLS) • Sequenced Packet Exchange (SPX</a:t>
            </a:r>
            <a:r>
              <a:rPr lang="en-US" dirty="0" smtClean="0"/>
              <a:t>)</a:t>
            </a:r>
            <a:endParaRPr lang="en-US" dirty="0"/>
          </a:p>
        </p:txBody>
      </p:sp>
    </p:spTree>
    <p:extLst>
      <p:ext uri="{BB962C8B-B14F-4D97-AF65-F5344CB8AC3E}">
        <p14:creationId xmlns:p14="http://schemas.microsoft.com/office/powerpoint/2010/main" val="16073949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OSI Model Layer 5 Session </a:t>
            </a:r>
          </a:p>
        </p:txBody>
      </p:sp>
      <p:sp>
        <p:nvSpPr>
          <p:cNvPr id="19459" name="Rectangle 3"/>
          <p:cNvSpPr>
            <a:spLocks noGrp="1" noChangeArrowheads="1"/>
          </p:cNvSpPr>
          <p:nvPr>
            <p:ph idx="1"/>
          </p:nvPr>
        </p:nvSpPr>
        <p:spPr/>
        <p:txBody>
          <a:bodyPr>
            <a:normAutofit/>
          </a:bodyPr>
          <a:lstStyle/>
          <a:p>
            <a:r>
              <a:rPr lang="en-US" dirty="0"/>
              <a:t>The session layer protocols set up connections between applications; maintain dialog control; and negotiate, establish, maintain, and tear down the communication channel. </a:t>
            </a:r>
            <a:endParaRPr lang="en-US" dirty="0" smtClean="0"/>
          </a:p>
          <a:p>
            <a:endParaRPr lang="en-US" dirty="0"/>
          </a:p>
          <a:p>
            <a:r>
              <a:rPr lang="en-US" dirty="0" smtClean="0"/>
              <a:t>Some </a:t>
            </a:r>
            <a:r>
              <a:rPr lang="en-US" dirty="0"/>
              <a:t>of the protocols that work at this layer include • Network File System (NFS) • NetBIOS • Structured Query Language (SQL) • Remote procedure call (RPC</a:t>
            </a:r>
            <a:r>
              <a:rPr lang="en-US" dirty="0" smtClean="0"/>
              <a:t>)</a:t>
            </a:r>
            <a:endParaRPr lang="en-US" dirty="0"/>
          </a:p>
        </p:txBody>
      </p:sp>
    </p:spTree>
    <p:extLst>
      <p:ext uri="{BB962C8B-B14F-4D97-AF65-F5344CB8AC3E}">
        <p14:creationId xmlns:p14="http://schemas.microsoft.com/office/powerpoint/2010/main" val="19542541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effectLst>
                  <a:outerShdw blurRad="50800" dist="38100" dir="2700000" algn="tl" rotWithShape="0">
                    <a:prstClr val="black">
                      <a:alpha val="40000"/>
                    </a:prstClr>
                  </a:outerShdw>
                  <a:reflection blurRad="152400" stA="47000" endPos="67000" dir="5400000" sy="-100000" algn="bl" rotWithShape="0"/>
                </a:effectLst>
              </a:rPr>
              <a:t>Tales from the Crypt.</a:t>
            </a:r>
            <a:endParaRPr lang="en-US" dirty="0">
              <a:effectLst>
                <a:outerShdw blurRad="50800" dist="38100" dir="2700000" algn="tl" rotWithShape="0">
                  <a:prstClr val="black">
                    <a:alpha val="40000"/>
                  </a:prstClr>
                </a:outerShdw>
                <a:reflection blurRad="152400" stA="47000" endPos="67000" dir="5400000" sy="-100000" algn="bl" rotWithShape="0"/>
              </a:effectLst>
            </a:endParaRPr>
          </a:p>
        </p:txBody>
      </p:sp>
      <p:sp>
        <p:nvSpPr>
          <p:cNvPr id="4" name="Subtitle 3"/>
          <p:cNvSpPr>
            <a:spLocks noGrp="1"/>
          </p:cNvSpPr>
          <p:nvPr>
            <p:ph type="subTitle" idx="1"/>
          </p:nvPr>
        </p:nvSpPr>
        <p:spPr/>
        <p:txBody>
          <a:bodyPr/>
          <a:lstStyle/>
          <a:p>
            <a:r>
              <a:rPr lang="en-US" dirty="0"/>
              <a:t>Practical Applications &amp; Lessons </a:t>
            </a:r>
            <a:r>
              <a:rPr lang="en-US" dirty="0" smtClean="0"/>
              <a:t>Learned. </a:t>
            </a:r>
            <a:endParaRPr lang="en-US" dirty="0"/>
          </a:p>
        </p:txBody>
      </p:sp>
      <p:sp>
        <p:nvSpPr>
          <p:cNvPr id="2" name="Slide Number Placeholder 1"/>
          <p:cNvSpPr>
            <a:spLocks noGrp="1"/>
          </p:cNvSpPr>
          <p:nvPr>
            <p:ph type="sldNum" sz="quarter" idx="4294967295"/>
          </p:nvPr>
        </p:nvSpPr>
        <p:spPr>
          <a:xfrm>
            <a:off x="8382000" y="6559550"/>
            <a:ext cx="762000" cy="263525"/>
          </a:xfrm>
        </p:spPr>
        <p:txBody>
          <a:bodyPr/>
          <a:lstStyle/>
          <a:p>
            <a:fld id="{FB124A42-3BFC-4002-A422-5D3896DD5E41}" type="slidenum">
              <a:rPr lang="en-US" smtClean="0"/>
              <a:pPr/>
              <a:t>5</a:t>
            </a:fld>
            <a:endParaRPr lang="en-US" dirty="0"/>
          </a:p>
        </p:txBody>
      </p:sp>
    </p:spTree>
    <p:extLst>
      <p:ext uri="{BB962C8B-B14F-4D97-AF65-F5344CB8AC3E}">
        <p14:creationId xmlns:p14="http://schemas.microsoft.com/office/powerpoint/2010/main" val="30674706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t>OSI model Layer 6 – Presentation</a:t>
            </a:r>
          </a:p>
        </p:txBody>
      </p:sp>
      <p:sp>
        <p:nvSpPr>
          <p:cNvPr id="20483" name="Rectangle 3"/>
          <p:cNvSpPr>
            <a:spLocks noGrp="1" noChangeArrowheads="1"/>
          </p:cNvSpPr>
          <p:nvPr>
            <p:ph idx="1"/>
          </p:nvPr>
        </p:nvSpPr>
        <p:spPr/>
        <p:txBody>
          <a:bodyPr>
            <a:normAutofit fontScale="92500" lnSpcReduction="20000"/>
          </a:bodyPr>
          <a:lstStyle/>
          <a:p>
            <a:r>
              <a:rPr lang="en-US" dirty="0"/>
              <a:t>The services of the presentation layer handle translation into standard formats, data compression and decompression , and data encryption and decryption. No protocols work at this layer, just services. </a:t>
            </a:r>
            <a:endParaRPr lang="en-US" dirty="0" smtClean="0"/>
          </a:p>
          <a:p>
            <a:endParaRPr lang="en-US" dirty="0"/>
          </a:p>
          <a:p>
            <a:r>
              <a:rPr lang="en-US" dirty="0" smtClean="0"/>
              <a:t>The </a:t>
            </a:r>
            <a:r>
              <a:rPr lang="en-US" dirty="0"/>
              <a:t>following lists some of the presentation layer standards: • American Standard Code for Information Interchange (ASCII) • Extended Binary-Coded Decimal Interchange Mode (EBCDIC) • Tagged Image File Format (TIFF) • Joint Photographic Experts Group (JPEG) • Motion Picture Experts Group (MPEG) • Musical Instrument Digital Interface (MIDI</a:t>
            </a:r>
            <a:r>
              <a:rPr lang="en-US" dirty="0" smtClean="0"/>
              <a:t>)</a:t>
            </a:r>
            <a:endParaRPr lang="en-US" dirty="0"/>
          </a:p>
        </p:txBody>
      </p:sp>
    </p:spTree>
    <p:extLst>
      <p:ext uri="{BB962C8B-B14F-4D97-AF65-F5344CB8AC3E}">
        <p14:creationId xmlns:p14="http://schemas.microsoft.com/office/powerpoint/2010/main" val="10757120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smtClean="0"/>
              <a:t>OSI model Layer 7 – Application </a:t>
            </a:r>
          </a:p>
        </p:txBody>
      </p:sp>
      <p:sp>
        <p:nvSpPr>
          <p:cNvPr id="21507" name="Rectangle 3"/>
          <p:cNvSpPr>
            <a:spLocks noGrp="1" noChangeArrowheads="1"/>
          </p:cNvSpPr>
          <p:nvPr>
            <p:ph idx="1"/>
          </p:nvPr>
        </p:nvSpPr>
        <p:spPr/>
        <p:txBody>
          <a:bodyPr>
            <a:normAutofit/>
          </a:bodyPr>
          <a:lstStyle/>
          <a:p>
            <a:r>
              <a:rPr lang="en-US" dirty="0"/>
              <a:t>The protocols at the application layer handle file transfer, virtual terminals, network management, and fulfilling networking requests of applications. </a:t>
            </a:r>
            <a:endParaRPr lang="en-US" dirty="0" smtClean="0"/>
          </a:p>
          <a:p>
            <a:endParaRPr lang="en-US" dirty="0"/>
          </a:p>
          <a:p>
            <a:r>
              <a:rPr lang="en-US" dirty="0" smtClean="0"/>
              <a:t>A </a:t>
            </a:r>
            <a:r>
              <a:rPr lang="en-US" dirty="0"/>
              <a:t>few of the protocols that work at this layer </a:t>
            </a:r>
            <a:r>
              <a:rPr lang="en-US" dirty="0" smtClean="0"/>
              <a:t>include • </a:t>
            </a:r>
            <a:r>
              <a:rPr lang="en-US" dirty="0"/>
              <a:t>File Transfer Protocol (FTP) • Trivial File Transfer Protocol (TFTP) • Simple Network Management Protocol (SNMP) • Simple Mail Transfer Protocol (SMTP) • Telnet • Hypertext Transfer Protocol (HTTP</a:t>
            </a:r>
            <a:r>
              <a:rPr lang="en-US" dirty="0" smtClean="0"/>
              <a:t>)</a:t>
            </a:r>
            <a:endParaRPr lang="en-US" dirty="0"/>
          </a:p>
        </p:txBody>
      </p:sp>
    </p:spTree>
    <p:extLst>
      <p:ext uri="{BB962C8B-B14F-4D97-AF65-F5344CB8AC3E}">
        <p14:creationId xmlns:p14="http://schemas.microsoft.com/office/powerpoint/2010/main" val="15394068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Quick OSI review</a:t>
            </a:r>
          </a:p>
        </p:txBody>
      </p:sp>
      <p:sp>
        <p:nvSpPr>
          <p:cNvPr id="22531" name="Rectangle 3"/>
          <p:cNvSpPr>
            <a:spLocks noGrp="1" noChangeArrowheads="1"/>
          </p:cNvSpPr>
          <p:nvPr>
            <p:ph idx="1"/>
          </p:nvPr>
        </p:nvSpPr>
        <p:spPr/>
        <p:txBody>
          <a:bodyPr>
            <a:normAutofit fontScale="85000" lnSpcReduction="10000"/>
          </a:bodyPr>
          <a:lstStyle/>
          <a:p>
            <a:r>
              <a:rPr lang="en-US" dirty="0" smtClean="0"/>
              <a:t>What layer is creates a connection between 2 applications?</a:t>
            </a:r>
          </a:p>
          <a:p>
            <a:r>
              <a:rPr lang="en-US" dirty="0" smtClean="0"/>
              <a:t>What layer turns the frames sent to it into the proper voltages and timings to send across a wire?</a:t>
            </a:r>
          </a:p>
          <a:p>
            <a:r>
              <a:rPr lang="en-US" dirty="0" smtClean="0"/>
              <a:t>What layer is concerned with finding paths between different networks?</a:t>
            </a:r>
          </a:p>
          <a:p>
            <a:r>
              <a:rPr lang="en-US" dirty="0" smtClean="0"/>
              <a:t>What layer is concerned with the formatting of the data?</a:t>
            </a:r>
          </a:p>
          <a:p>
            <a:r>
              <a:rPr lang="en-US" dirty="0" smtClean="0"/>
              <a:t>What layer is concerned with communicating between two </a:t>
            </a:r>
            <a:r>
              <a:rPr lang="en-US" smtClean="0"/>
              <a:t>of the? </a:t>
            </a:r>
            <a:r>
              <a:rPr lang="en-US" dirty="0" smtClean="0"/>
              <a:t>same interface types on computers on the same LAN?</a:t>
            </a:r>
          </a:p>
          <a:p>
            <a:r>
              <a:rPr lang="en-US" dirty="0" smtClean="0"/>
              <a:t>What layer creates a connection between two computers?</a:t>
            </a:r>
          </a:p>
          <a:p>
            <a:r>
              <a:rPr lang="en-US" dirty="0" smtClean="0"/>
              <a:t>What layer is concerned with the data/protocol that the application you are using uses?</a:t>
            </a:r>
          </a:p>
        </p:txBody>
      </p:sp>
    </p:spTree>
    <p:extLst>
      <p:ext uri="{BB962C8B-B14F-4D97-AF65-F5344CB8AC3E}">
        <p14:creationId xmlns:p14="http://schemas.microsoft.com/office/powerpoint/2010/main" val="19598735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ctrTitle"/>
          </p:nvPr>
        </p:nvSpPr>
        <p:spPr/>
        <p:txBody>
          <a:bodyPr/>
          <a:lstStyle/>
          <a:p>
            <a:r>
              <a:rPr lang="en-US" smtClean="0"/>
              <a:t>TCP/IP model</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538930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smtClean="0"/>
              <a:t>TCP/IP</a:t>
            </a:r>
          </a:p>
        </p:txBody>
      </p:sp>
      <p:sp>
        <p:nvSpPr>
          <p:cNvPr id="30723" name="Rectangle 3"/>
          <p:cNvSpPr>
            <a:spLocks noGrp="1" noChangeArrowheads="1"/>
          </p:cNvSpPr>
          <p:nvPr>
            <p:ph idx="1"/>
          </p:nvPr>
        </p:nvSpPr>
        <p:spPr/>
        <p:txBody>
          <a:bodyPr/>
          <a:lstStyle/>
          <a:p>
            <a:pPr>
              <a:buNone/>
            </a:pPr>
            <a:r>
              <a:rPr lang="en-US" dirty="0" smtClean="0"/>
              <a:t>TCP/IP is a suite of protocols that define IP communications.</a:t>
            </a:r>
          </a:p>
          <a:p>
            <a:r>
              <a:rPr lang="en-US" dirty="0" smtClean="0"/>
              <a:t>IP is a network layer protocol, and handles addressing and routing</a:t>
            </a:r>
          </a:p>
          <a:p>
            <a:r>
              <a:rPr lang="en-US" dirty="0" smtClean="0"/>
              <a:t>We use IP version 4</a:t>
            </a:r>
          </a:p>
          <a:p>
            <a:r>
              <a:rPr lang="en-US" dirty="0"/>
              <a:t>Increasingly </a:t>
            </a:r>
            <a:r>
              <a:rPr lang="en-US" dirty="0" smtClean="0"/>
              <a:t>using IP version 6</a:t>
            </a:r>
          </a:p>
        </p:txBody>
      </p:sp>
    </p:spTree>
    <p:extLst>
      <p:ext uri="{BB962C8B-B14F-4D97-AF65-F5344CB8AC3E}">
        <p14:creationId xmlns:p14="http://schemas.microsoft.com/office/powerpoint/2010/main" val="1186160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smtClean="0"/>
              <a:t>IP Address </a:t>
            </a:r>
          </a:p>
        </p:txBody>
      </p:sp>
      <p:sp>
        <p:nvSpPr>
          <p:cNvPr id="31747" name="Rectangle 3"/>
          <p:cNvSpPr>
            <a:spLocks noGrp="1" noChangeArrowheads="1"/>
          </p:cNvSpPr>
          <p:nvPr>
            <p:ph idx="1"/>
          </p:nvPr>
        </p:nvSpPr>
        <p:spPr/>
        <p:txBody>
          <a:bodyPr>
            <a:normAutofit/>
          </a:bodyPr>
          <a:lstStyle/>
          <a:p>
            <a:pPr>
              <a:buNone/>
            </a:pPr>
            <a:r>
              <a:rPr lang="en-US" dirty="0" smtClean="0"/>
              <a:t>The main components of an IP address</a:t>
            </a:r>
          </a:p>
          <a:p>
            <a:pPr lvl="1"/>
            <a:r>
              <a:rPr lang="en-US" dirty="0" smtClean="0"/>
              <a:t>IP address  </a:t>
            </a:r>
          </a:p>
          <a:p>
            <a:pPr lvl="2"/>
            <a:r>
              <a:rPr lang="en-US" dirty="0" smtClean="0"/>
              <a:t>4 “sections” (called OCTETS*) each octet a number from 0-255</a:t>
            </a:r>
          </a:p>
          <a:p>
            <a:pPr lvl="2"/>
            <a:r>
              <a:rPr lang="en-US" dirty="0" smtClean="0"/>
              <a:t>Example: 192.168.100.104 or 130.85.1.4	</a:t>
            </a:r>
          </a:p>
          <a:p>
            <a:pPr lvl="1"/>
            <a:r>
              <a:rPr lang="en-US" dirty="0" smtClean="0"/>
              <a:t>Net mask</a:t>
            </a:r>
          </a:p>
          <a:p>
            <a:pPr lvl="2"/>
            <a:r>
              <a:rPr lang="en-US" dirty="0" smtClean="0"/>
              <a:t>4 “sections” (octet) each octet a number of </a:t>
            </a:r>
          </a:p>
          <a:p>
            <a:pPr lvl="3"/>
            <a:r>
              <a:rPr lang="en-US" dirty="0" smtClean="0"/>
              <a:t>0, 128, 192, 224, 240, 248, 252, 254, 255 (usually 0 or 255)</a:t>
            </a:r>
          </a:p>
          <a:p>
            <a:pPr lvl="2"/>
            <a:r>
              <a:rPr lang="en-US" dirty="0" smtClean="0"/>
              <a:t>Example: 255.255.255.0 or 255.255.240.0</a:t>
            </a:r>
          </a:p>
          <a:p>
            <a:pPr lvl="1"/>
            <a:r>
              <a:rPr lang="en-US" dirty="0" smtClean="0"/>
              <a:t>What is the net mask used for?</a:t>
            </a:r>
          </a:p>
        </p:txBody>
      </p:sp>
    </p:spTree>
    <p:extLst>
      <p:ext uri="{BB962C8B-B14F-4D97-AF65-F5344CB8AC3E}">
        <p14:creationId xmlns:p14="http://schemas.microsoft.com/office/powerpoint/2010/main" val="29242742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z="4000" dirty="0" smtClean="0"/>
              <a:t>IP address and subnet mask</a:t>
            </a:r>
          </a:p>
        </p:txBody>
      </p:sp>
      <p:sp>
        <p:nvSpPr>
          <p:cNvPr id="34819" name="Rectangle 3"/>
          <p:cNvSpPr>
            <a:spLocks noGrp="1" noChangeArrowheads="1"/>
          </p:cNvSpPr>
          <p:nvPr>
            <p:ph idx="1"/>
          </p:nvPr>
        </p:nvSpPr>
        <p:spPr>
          <a:xfrm>
            <a:off x="152400" y="1600200"/>
            <a:ext cx="8839200" cy="5105400"/>
          </a:xfrm>
        </p:spPr>
        <p:txBody>
          <a:bodyPr/>
          <a:lstStyle/>
          <a:p>
            <a:pPr eaLnBrk="1" hangingPunct="1">
              <a:buFontTx/>
              <a:buNone/>
            </a:pPr>
            <a:r>
              <a:rPr lang="en-US" dirty="0" smtClean="0"/>
              <a:t>Think of your network portion as your zip code. All addresses with your zip code are in your same town served by your post office.</a:t>
            </a:r>
          </a:p>
          <a:p>
            <a:pPr eaLnBrk="1" hangingPunct="1">
              <a:buFontTx/>
              <a:buNone/>
            </a:pPr>
            <a:r>
              <a:rPr lang="en-US" dirty="0" smtClean="0"/>
              <a:t>All zip codes different are in a different town with a different post office.</a:t>
            </a:r>
          </a:p>
          <a:p>
            <a:pPr eaLnBrk="1" hangingPunct="1">
              <a:buFontTx/>
              <a:buNone/>
            </a:pPr>
            <a:r>
              <a:rPr lang="en-US" dirty="0" smtClean="0"/>
              <a:t>Your host part is your street address</a:t>
            </a:r>
          </a:p>
        </p:txBody>
      </p:sp>
    </p:spTree>
    <p:extLst>
      <p:ext uri="{BB962C8B-B14F-4D97-AF65-F5344CB8AC3E}">
        <p14:creationId xmlns:p14="http://schemas.microsoft.com/office/powerpoint/2010/main" val="12244707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fontScale="90000"/>
          </a:bodyPr>
          <a:lstStyle/>
          <a:p>
            <a:pPr eaLnBrk="1" hangingPunct="1"/>
            <a:r>
              <a:rPr lang="en-US" sz="4000" dirty="0" smtClean="0"/>
              <a:t>IP addresses and subnet</a:t>
            </a:r>
          </a:p>
        </p:txBody>
      </p:sp>
      <p:sp>
        <p:nvSpPr>
          <p:cNvPr id="35843" name="Rectangle 3"/>
          <p:cNvSpPr>
            <a:spLocks noGrp="1" noChangeArrowheads="1"/>
          </p:cNvSpPr>
          <p:nvPr>
            <p:ph idx="1"/>
          </p:nvPr>
        </p:nvSpPr>
        <p:spPr>
          <a:xfrm>
            <a:off x="152400" y="1600200"/>
            <a:ext cx="8839200" cy="5029200"/>
          </a:xfrm>
        </p:spPr>
        <p:txBody>
          <a:bodyPr/>
          <a:lstStyle/>
          <a:p>
            <a:pPr eaLnBrk="1" hangingPunct="1">
              <a:lnSpc>
                <a:spcPct val="90000"/>
              </a:lnSpc>
              <a:buFontTx/>
              <a:buNone/>
            </a:pPr>
            <a:r>
              <a:rPr lang="en-US" sz="2400" smtClean="0"/>
              <a:t>Most of the net masks you will see contain either 255 or 0. 255 means that “octet” of the IP address is all “network” part, 0 means it’s all host part. In real life things can get more complicated than this.. Though people try to avoid it and you probably don’t have to worry about this for the CISSP exam.</a:t>
            </a:r>
          </a:p>
          <a:p>
            <a:pPr eaLnBrk="1" hangingPunct="1">
              <a:lnSpc>
                <a:spcPct val="90000"/>
              </a:lnSpc>
              <a:buFontTx/>
              <a:buNone/>
            </a:pPr>
            <a:r>
              <a:rPr lang="en-US" sz="2400" smtClean="0"/>
              <a:t>Example: 192.168.100.14</a:t>
            </a:r>
          </a:p>
          <a:p>
            <a:pPr eaLnBrk="1" hangingPunct="1">
              <a:lnSpc>
                <a:spcPct val="90000"/>
              </a:lnSpc>
              <a:buFontTx/>
              <a:buNone/>
            </a:pPr>
            <a:r>
              <a:rPr lang="en-US" sz="2400" smtClean="0"/>
              <a:t>		      255.255.255.240</a:t>
            </a:r>
          </a:p>
          <a:p>
            <a:pPr eaLnBrk="1" hangingPunct="1">
              <a:lnSpc>
                <a:spcPct val="90000"/>
              </a:lnSpc>
              <a:buFontTx/>
              <a:buNone/>
            </a:pPr>
            <a:r>
              <a:rPr lang="en-US" sz="2400" smtClean="0"/>
              <a:t>You cannot directly look at the IP address to determine whether a host is on the same network as you. (in this case computers with an IP of 192.168.100.0 -192.168.100.15 are on your same network.. All others are NOT </a:t>
            </a:r>
          </a:p>
          <a:p>
            <a:pPr eaLnBrk="1" hangingPunct="1">
              <a:lnSpc>
                <a:spcPct val="90000"/>
              </a:lnSpc>
              <a:buFontTx/>
              <a:buNone/>
            </a:pPr>
            <a:r>
              <a:rPr lang="en-US" sz="2400" smtClean="0"/>
              <a:t>(192.168.100.17 would be on a different network)</a:t>
            </a:r>
          </a:p>
        </p:txBody>
      </p:sp>
    </p:spTree>
    <p:extLst>
      <p:ext uri="{BB962C8B-B14F-4D97-AF65-F5344CB8AC3E}">
        <p14:creationId xmlns:p14="http://schemas.microsoft.com/office/powerpoint/2010/main" val="37698435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smtClean="0"/>
              <a:t>TCP/IP</a:t>
            </a:r>
          </a:p>
        </p:txBody>
      </p:sp>
      <p:sp>
        <p:nvSpPr>
          <p:cNvPr id="46083" name="Rectangle 3"/>
          <p:cNvSpPr>
            <a:spLocks noGrp="1" noChangeArrowheads="1"/>
          </p:cNvSpPr>
          <p:nvPr>
            <p:ph idx="1"/>
          </p:nvPr>
        </p:nvSpPr>
        <p:spPr/>
        <p:txBody>
          <a:bodyPr/>
          <a:lstStyle/>
          <a:p>
            <a:r>
              <a:rPr lang="en-US" dirty="0" smtClean="0"/>
              <a:t>We currently use IPv4 with has 2^32 addresses </a:t>
            </a:r>
          </a:p>
          <a:p>
            <a:pPr lvl="1"/>
            <a:r>
              <a:rPr lang="en-US" dirty="0" smtClean="0"/>
              <a:t>about 4 billion IP addresses </a:t>
            </a:r>
          </a:p>
          <a:p>
            <a:r>
              <a:rPr lang="en-US" dirty="0" smtClean="0"/>
              <a:t> IPv6 has 2^128 addresses (4 billion x 4 billion)</a:t>
            </a:r>
          </a:p>
          <a:p>
            <a:r>
              <a:rPr lang="en-US" dirty="0" smtClean="0"/>
              <a:t>IPv6 also has </a:t>
            </a:r>
          </a:p>
          <a:p>
            <a:pPr lvl="1"/>
            <a:r>
              <a:rPr lang="en-US" dirty="0" smtClean="0"/>
              <a:t>a simplified format</a:t>
            </a:r>
          </a:p>
          <a:p>
            <a:pPr lvl="1"/>
            <a:r>
              <a:rPr lang="en-US" dirty="0" smtClean="0"/>
              <a:t>additional features such as IPSEC. (talk about IP SEC later)</a:t>
            </a:r>
          </a:p>
        </p:txBody>
      </p:sp>
    </p:spTree>
    <p:extLst>
      <p:ext uri="{BB962C8B-B14F-4D97-AF65-F5344CB8AC3E}">
        <p14:creationId xmlns:p14="http://schemas.microsoft.com/office/powerpoint/2010/main" val="17796167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59</a:t>
            </a:fld>
            <a:endParaRPr lang="en-US" dirty="0"/>
          </a:p>
        </p:txBody>
      </p:sp>
      <p:sp>
        <p:nvSpPr>
          <p:cNvPr id="3" name="Title 2"/>
          <p:cNvSpPr>
            <a:spLocks noGrp="1"/>
          </p:cNvSpPr>
          <p:nvPr>
            <p:ph type="title"/>
          </p:nvPr>
        </p:nvSpPr>
        <p:spPr/>
        <p:txBody>
          <a:bodyPr/>
          <a:lstStyle/>
          <a:p>
            <a:r>
              <a:rPr lang="en-US" dirty="0" smtClean="0"/>
              <a:t>IPV4 vs. IPV6</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1" y="580870"/>
            <a:ext cx="8305799" cy="5718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46558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8960" y="6169223"/>
            <a:ext cx="65532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400" dirty="0">
                <a:solidFill>
                  <a:schemeClr val="dk1"/>
                </a:solidFill>
              </a:rPr>
              <a:t>http://go.kaspersky.com/Take-to-the-Board.html</a:t>
            </a:r>
          </a:p>
        </p:txBody>
      </p:sp>
      <p:sp>
        <p:nvSpPr>
          <p:cNvPr id="4" name="Rectangle 3"/>
          <p:cNvSpPr/>
          <p:nvPr/>
        </p:nvSpPr>
        <p:spPr>
          <a:xfrm>
            <a:off x="13504" y="6550223"/>
            <a:ext cx="914400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1400" dirty="0"/>
              <a:t>http://go.kaspersky.com/rs/802-IJN-240/images/True%20Cost%20of%20a%20Cyberattack%20Infographic.pdf?</a:t>
            </a:r>
          </a:p>
        </p:txBody>
      </p:sp>
      <p:pic>
        <p:nvPicPr>
          <p:cNvPr id="5" name="Picture 4"/>
          <p:cNvPicPr>
            <a:picLocks noChangeAspect="1"/>
          </p:cNvPicPr>
          <p:nvPr/>
        </p:nvPicPr>
        <p:blipFill>
          <a:blip r:embed="rId2"/>
          <a:stretch>
            <a:fillRect/>
          </a:stretch>
        </p:blipFill>
        <p:spPr>
          <a:xfrm>
            <a:off x="174720" y="426918"/>
            <a:ext cx="6233700" cy="37036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p:cNvPicPr>
            <a:picLocks noChangeAspect="1"/>
          </p:cNvPicPr>
          <p:nvPr/>
        </p:nvPicPr>
        <p:blipFill>
          <a:blip r:embed="rId3"/>
          <a:stretch>
            <a:fillRect/>
          </a:stretch>
        </p:blipFill>
        <p:spPr>
          <a:xfrm>
            <a:off x="813030" y="1828201"/>
            <a:ext cx="6233700" cy="313209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p:cNvPicPr>
            <a:picLocks noChangeAspect="1"/>
          </p:cNvPicPr>
          <p:nvPr/>
        </p:nvPicPr>
        <p:blipFill>
          <a:blip r:embed="rId4"/>
          <a:stretch>
            <a:fillRect/>
          </a:stretch>
        </p:blipFill>
        <p:spPr>
          <a:xfrm>
            <a:off x="1458960" y="1574880"/>
            <a:ext cx="6233700" cy="394750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p:cNvPicPr>
            <a:picLocks noChangeAspect="1"/>
          </p:cNvPicPr>
          <p:nvPr/>
        </p:nvPicPr>
        <p:blipFill>
          <a:blip r:embed="rId5"/>
          <a:stretch>
            <a:fillRect/>
          </a:stretch>
        </p:blipFill>
        <p:spPr>
          <a:xfrm>
            <a:off x="2101080" y="752768"/>
            <a:ext cx="6233700" cy="407705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p:cNvPicPr>
            <a:picLocks noChangeAspect="1"/>
          </p:cNvPicPr>
          <p:nvPr/>
        </p:nvPicPr>
        <p:blipFill>
          <a:blip r:embed="rId6"/>
          <a:stretch>
            <a:fillRect/>
          </a:stretch>
        </p:blipFill>
        <p:spPr>
          <a:xfrm>
            <a:off x="2514600" y="1828201"/>
            <a:ext cx="6226080" cy="422184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23166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TCP &amp; UDP Protocols</a:t>
            </a:r>
            <a:endParaRPr lang="en-US" dirty="0"/>
          </a:p>
        </p:txBody>
      </p:sp>
      <p:sp>
        <p:nvSpPr>
          <p:cNvPr id="3" name="Subtitle 2"/>
          <p:cNvSpPr>
            <a:spLocks noGrp="1"/>
          </p:cNvSpPr>
          <p:nvPr>
            <p:ph type="subTitle" idx="1"/>
          </p:nvPr>
        </p:nvSpPr>
        <p:spPr/>
        <p:txBody>
          <a:bodyPr/>
          <a:lstStyle/>
          <a:p>
            <a:r>
              <a:rPr lang="en-US" dirty="0" smtClean="0"/>
              <a:t>This is an introduction. Reference the book for more information. </a:t>
            </a:r>
            <a:endParaRPr lang="en-US" dirty="0"/>
          </a:p>
        </p:txBody>
      </p:sp>
    </p:spTree>
    <p:extLst>
      <p:ext uri="{BB962C8B-B14F-4D97-AF65-F5344CB8AC3E}">
        <p14:creationId xmlns:p14="http://schemas.microsoft.com/office/powerpoint/2010/main" val="26735358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smtClean="0"/>
              <a:t>TCP/UDP</a:t>
            </a:r>
          </a:p>
        </p:txBody>
      </p:sp>
      <p:sp>
        <p:nvSpPr>
          <p:cNvPr id="47107" name="Rectangle 3"/>
          <p:cNvSpPr>
            <a:spLocks noGrp="1" noChangeArrowheads="1"/>
          </p:cNvSpPr>
          <p:nvPr>
            <p:ph idx="1"/>
          </p:nvPr>
        </p:nvSpPr>
        <p:spPr/>
        <p:txBody>
          <a:bodyPr>
            <a:normAutofit/>
          </a:bodyPr>
          <a:lstStyle/>
          <a:p>
            <a:pPr>
              <a:buNone/>
            </a:pPr>
            <a:r>
              <a:rPr lang="en-US" dirty="0" smtClean="0"/>
              <a:t>TCP/UDP handle the transport and session layers. They setup a communications channel between two programs talking over the network</a:t>
            </a:r>
          </a:p>
          <a:p>
            <a:r>
              <a:rPr lang="en-US" dirty="0" smtClean="0"/>
              <a:t>Programs talk via </a:t>
            </a:r>
            <a:r>
              <a:rPr lang="en-US" i="1" dirty="0" smtClean="0"/>
              <a:t>ports</a:t>
            </a:r>
            <a:r>
              <a:rPr lang="en-US" dirty="0" smtClean="0"/>
              <a:t> which are numbers that generally define what program/services you want to talk to (talk about this in a couple slides)</a:t>
            </a:r>
          </a:p>
          <a:p>
            <a:endParaRPr lang="en-US" dirty="0" smtClean="0"/>
          </a:p>
          <a:p>
            <a:r>
              <a:rPr lang="en-US" dirty="0" smtClean="0"/>
              <a:t>More on TCP/UDP in the next slides</a:t>
            </a:r>
          </a:p>
        </p:txBody>
      </p:sp>
    </p:spTree>
    <p:extLst>
      <p:ext uri="{BB962C8B-B14F-4D97-AF65-F5344CB8AC3E}">
        <p14:creationId xmlns:p14="http://schemas.microsoft.com/office/powerpoint/2010/main" val="3662166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smtClean="0"/>
              <a:t>TCP</a:t>
            </a:r>
          </a:p>
        </p:txBody>
      </p:sp>
      <p:sp>
        <p:nvSpPr>
          <p:cNvPr id="48131" name="Rectangle 3"/>
          <p:cNvSpPr>
            <a:spLocks noGrp="1" noChangeArrowheads="1"/>
          </p:cNvSpPr>
          <p:nvPr>
            <p:ph idx="1"/>
          </p:nvPr>
        </p:nvSpPr>
        <p:spPr/>
        <p:txBody>
          <a:bodyPr/>
          <a:lstStyle/>
          <a:p>
            <a:r>
              <a:rPr lang="en-US" dirty="0" smtClean="0"/>
              <a:t>Connection oriented “guaranteed” delivery. </a:t>
            </a:r>
          </a:p>
          <a:p>
            <a:r>
              <a:rPr lang="en-US" dirty="0" smtClean="0"/>
              <a:t>Advantages</a:t>
            </a:r>
          </a:p>
          <a:p>
            <a:pPr lvl="1"/>
            <a:r>
              <a:rPr lang="en-US" dirty="0" smtClean="0"/>
              <a:t>Easier to program with</a:t>
            </a:r>
          </a:p>
          <a:p>
            <a:pPr lvl="1"/>
            <a:r>
              <a:rPr lang="en-US" dirty="0" smtClean="0"/>
              <a:t>Truly implements a session</a:t>
            </a:r>
          </a:p>
          <a:p>
            <a:pPr lvl="1"/>
            <a:r>
              <a:rPr lang="en-US" dirty="0" smtClean="0"/>
              <a:t>Adds security</a:t>
            </a:r>
          </a:p>
          <a:p>
            <a:r>
              <a:rPr lang="en-US" dirty="0" smtClean="0"/>
              <a:t>Disadvantages</a:t>
            </a:r>
          </a:p>
          <a:p>
            <a:pPr lvl="1"/>
            <a:r>
              <a:rPr lang="en-US" dirty="0" smtClean="0"/>
              <a:t>More overhead / slower</a:t>
            </a:r>
          </a:p>
          <a:p>
            <a:pPr lvl="1"/>
            <a:endParaRPr lang="en-US" dirty="0" smtClean="0"/>
          </a:p>
        </p:txBody>
      </p:sp>
    </p:spTree>
    <p:extLst>
      <p:ext uri="{BB962C8B-B14F-4D97-AF65-F5344CB8AC3E}">
        <p14:creationId xmlns:p14="http://schemas.microsoft.com/office/powerpoint/2010/main" val="32893795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smtClean="0"/>
              <a:t>UDP</a:t>
            </a:r>
          </a:p>
        </p:txBody>
      </p:sp>
      <p:sp>
        <p:nvSpPr>
          <p:cNvPr id="49155" name="Rectangle 3"/>
          <p:cNvSpPr>
            <a:spLocks noGrp="1" noChangeArrowheads="1"/>
          </p:cNvSpPr>
          <p:nvPr>
            <p:ph idx="1"/>
          </p:nvPr>
        </p:nvSpPr>
        <p:spPr/>
        <p:txBody>
          <a:bodyPr>
            <a:normAutofit/>
          </a:bodyPr>
          <a:lstStyle/>
          <a:p>
            <a:pPr>
              <a:buNone/>
            </a:pPr>
            <a:r>
              <a:rPr lang="en-US" dirty="0" smtClean="0"/>
              <a:t>Connectionless, non-guaranteed delivery (best effort)</a:t>
            </a:r>
          </a:p>
          <a:p>
            <a:r>
              <a:rPr lang="en-US" dirty="0" smtClean="0"/>
              <a:t>Advantages</a:t>
            </a:r>
          </a:p>
          <a:p>
            <a:pPr lvl="1"/>
            <a:r>
              <a:rPr lang="en-US" dirty="0" smtClean="0"/>
              <a:t>Fast / low overhead</a:t>
            </a:r>
          </a:p>
          <a:p>
            <a:pPr lvl="1"/>
            <a:endParaRPr lang="en-US" dirty="0" smtClean="0"/>
          </a:p>
          <a:p>
            <a:r>
              <a:rPr lang="en-US" dirty="0" smtClean="0"/>
              <a:t>Disadvantages</a:t>
            </a:r>
          </a:p>
          <a:p>
            <a:pPr lvl="1"/>
            <a:r>
              <a:rPr lang="en-US" dirty="0" smtClean="0"/>
              <a:t>Harder to program with</a:t>
            </a:r>
          </a:p>
          <a:p>
            <a:pPr lvl="1"/>
            <a:r>
              <a:rPr lang="en-US" dirty="0" smtClean="0"/>
              <a:t>No true sessions</a:t>
            </a:r>
          </a:p>
          <a:p>
            <a:pPr lvl="1"/>
            <a:r>
              <a:rPr lang="en-US" dirty="0" smtClean="0"/>
              <a:t>Less security</a:t>
            </a:r>
          </a:p>
          <a:p>
            <a:pPr lvl="1"/>
            <a:r>
              <a:rPr lang="en-US" dirty="0" smtClean="0"/>
              <a:t>A pain to firewall (due to no connections)</a:t>
            </a:r>
          </a:p>
          <a:p>
            <a:endParaRPr lang="en-US" dirty="0" smtClean="0"/>
          </a:p>
        </p:txBody>
      </p:sp>
    </p:spTree>
    <p:extLst>
      <p:ext uri="{BB962C8B-B14F-4D97-AF65-F5344CB8AC3E}">
        <p14:creationId xmlns:p14="http://schemas.microsoft.com/office/powerpoint/2010/main" val="33011412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smtClean="0"/>
              <a:t>UDP 	</a:t>
            </a:r>
          </a:p>
        </p:txBody>
      </p:sp>
      <p:sp>
        <p:nvSpPr>
          <p:cNvPr id="53251" name="Rectangle 3"/>
          <p:cNvSpPr>
            <a:spLocks noGrp="1" noChangeArrowheads="1"/>
          </p:cNvSpPr>
          <p:nvPr>
            <p:ph idx="1"/>
          </p:nvPr>
        </p:nvSpPr>
        <p:spPr/>
        <p:txBody>
          <a:bodyPr/>
          <a:lstStyle/>
          <a:p>
            <a:r>
              <a:rPr lang="en-US" smtClean="0"/>
              <a:t>Like a postcard, each packet is separate</a:t>
            </a:r>
          </a:p>
          <a:p>
            <a:r>
              <a:rPr lang="en-US" smtClean="0"/>
              <a:t>No guarantee on delivery</a:t>
            </a:r>
          </a:p>
          <a:p>
            <a:r>
              <a:rPr lang="en-US" smtClean="0"/>
              <a:t>Best effort</a:t>
            </a:r>
          </a:p>
          <a:p>
            <a:r>
              <a:rPr lang="en-US" smtClean="0"/>
              <a:t>Fast, little overhead</a:t>
            </a:r>
          </a:p>
          <a:p>
            <a:r>
              <a:rPr lang="en-US" smtClean="0"/>
              <a:t>No sequence numbers (ordering)</a:t>
            </a:r>
          </a:p>
          <a:p>
            <a:r>
              <a:rPr lang="en-US" smtClean="0"/>
              <a:t>No acknowledgements</a:t>
            </a:r>
          </a:p>
          <a:p>
            <a:r>
              <a:rPr lang="en-US" smtClean="0"/>
              <a:t>No connection</a:t>
            </a:r>
          </a:p>
          <a:p>
            <a:r>
              <a:rPr lang="en-US" smtClean="0"/>
              <a:t>Security issues due to lack of a connection</a:t>
            </a:r>
          </a:p>
        </p:txBody>
      </p:sp>
    </p:spTree>
    <p:extLst>
      <p:ext uri="{BB962C8B-B14F-4D97-AF65-F5344CB8AC3E}">
        <p14:creationId xmlns:p14="http://schemas.microsoft.com/office/powerpoint/2010/main" val="18362904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p:txBody>
          <a:bodyPr/>
          <a:lstStyle/>
          <a:p>
            <a:r>
              <a:rPr lang="en-US"/>
              <a:t>Circuit vs. Packet Switched</a:t>
            </a:r>
          </a:p>
        </p:txBody>
      </p:sp>
      <p:sp>
        <p:nvSpPr>
          <p:cNvPr id="603140" name="Rectangle 4"/>
          <p:cNvSpPr>
            <a:spLocks noGrp="1" noChangeArrowheads="1"/>
          </p:cNvSpPr>
          <p:nvPr>
            <p:ph type="body" sz="half" idx="1"/>
          </p:nvPr>
        </p:nvSpPr>
        <p:spPr/>
        <p:txBody>
          <a:bodyPr/>
          <a:lstStyle/>
          <a:p>
            <a:pPr>
              <a:buFont typeface="Wingdings" pitchFamily="2" charset="2"/>
              <a:buNone/>
            </a:pPr>
            <a:r>
              <a:rPr lang="en-US" b="1" dirty="0"/>
              <a:t>Circuit Switching</a:t>
            </a:r>
          </a:p>
          <a:p>
            <a:pPr>
              <a:buFont typeface="Wingdings" pitchFamily="2" charset="2"/>
              <a:buNone/>
            </a:pPr>
            <a:endParaRPr lang="en-US" b="1" dirty="0"/>
          </a:p>
          <a:p>
            <a:r>
              <a:rPr lang="en-US" sz="2400" dirty="0"/>
              <a:t>Constant traffic</a:t>
            </a:r>
          </a:p>
          <a:p>
            <a:r>
              <a:rPr lang="en-US" sz="2400" dirty="0"/>
              <a:t>Fixed delays</a:t>
            </a:r>
          </a:p>
          <a:p>
            <a:r>
              <a:rPr lang="en-US" sz="2400" dirty="0"/>
              <a:t>Connection oriented</a:t>
            </a:r>
          </a:p>
          <a:p>
            <a:r>
              <a:rPr lang="en-US" sz="2400" dirty="0"/>
              <a:t>Sensitive to loss of </a:t>
            </a:r>
            <a:r>
              <a:rPr lang="en-US" sz="2400" u="sng" dirty="0"/>
              <a:t>connection</a:t>
            </a:r>
          </a:p>
          <a:p>
            <a:r>
              <a:rPr lang="en-US" sz="2400" dirty="0" smtClean="0"/>
              <a:t>TRADITIONALLY Voice </a:t>
            </a:r>
            <a:r>
              <a:rPr lang="en-US" sz="2400" dirty="0"/>
              <a:t>oriented</a:t>
            </a:r>
          </a:p>
        </p:txBody>
      </p:sp>
      <p:sp>
        <p:nvSpPr>
          <p:cNvPr id="603141" name="Rectangle 5"/>
          <p:cNvSpPr>
            <a:spLocks noGrp="1" noChangeArrowheads="1"/>
          </p:cNvSpPr>
          <p:nvPr>
            <p:ph type="body" sz="half" idx="2"/>
          </p:nvPr>
        </p:nvSpPr>
        <p:spPr/>
        <p:txBody>
          <a:bodyPr/>
          <a:lstStyle/>
          <a:p>
            <a:pPr>
              <a:buFont typeface="Wingdings" pitchFamily="2" charset="2"/>
              <a:buNone/>
            </a:pPr>
            <a:r>
              <a:rPr lang="en-US" b="1" dirty="0"/>
              <a:t>Packet Switching</a:t>
            </a:r>
          </a:p>
          <a:p>
            <a:pPr>
              <a:buFont typeface="Wingdings" pitchFamily="2" charset="2"/>
              <a:buNone/>
            </a:pPr>
            <a:endParaRPr lang="en-US" b="1" dirty="0"/>
          </a:p>
          <a:p>
            <a:r>
              <a:rPr lang="en-US" sz="2400" dirty="0"/>
              <a:t>Burst traffic</a:t>
            </a:r>
          </a:p>
          <a:p>
            <a:r>
              <a:rPr lang="en-US" sz="2400" dirty="0"/>
              <a:t>Variable delays</a:t>
            </a:r>
          </a:p>
          <a:p>
            <a:r>
              <a:rPr lang="en-US" sz="2400" dirty="0"/>
              <a:t>Connectionless</a:t>
            </a:r>
          </a:p>
          <a:p>
            <a:r>
              <a:rPr lang="en-US" sz="2400" dirty="0"/>
              <a:t>Sensitive to loss of </a:t>
            </a:r>
            <a:r>
              <a:rPr lang="en-US" sz="2400" u="sng" dirty="0"/>
              <a:t>data</a:t>
            </a:r>
          </a:p>
          <a:p>
            <a:r>
              <a:rPr lang="en-US" sz="2400" dirty="0"/>
              <a:t>TRADITIONALLY Data oriented</a:t>
            </a:r>
          </a:p>
        </p:txBody>
      </p:sp>
    </p:spTree>
    <p:extLst>
      <p:ext uri="{BB962C8B-B14F-4D97-AF65-F5344CB8AC3E}">
        <p14:creationId xmlns:p14="http://schemas.microsoft.com/office/powerpoint/2010/main" val="4074997475"/>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66</a:t>
            </a:fld>
            <a:endParaRPr lang="en-US" dirty="0"/>
          </a:p>
        </p:txBody>
      </p:sp>
      <p:sp>
        <p:nvSpPr>
          <p:cNvPr id="3" name="Title 2"/>
          <p:cNvSpPr>
            <a:spLocks noGrp="1"/>
          </p:cNvSpPr>
          <p:nvPr>
            <p:ph type="title"/>
          </p:nvPr>
        </p:nvSpPr>
        <p:spPr/>
        <p:txBody>
          <a:bodyPr/>
          <a:lstStyle/>
          <a:p>
            <a:r>
              <a:rPr lang="en-US" dirty="0"/>
              <a:t>TCP vs. UDP</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81000"/>
            <a:ext cx="7825738" cy="6174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384500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67</a:t>
            </a:fld>
            <a:endParaRPr lang="en-US" dirty="0"/>
          </a:p>
        </p:txBody>
      </p:sp>
      <p:sp>
        <p:nvSpPr>
          <p:cNvPr id="3" name="Title 2"/>
          <p:cNvSpPr>
            <a:spLocks noGrp="1"/>
          </p:cNvSpPr>
          <p:nvPr>
            <p:ph type="title"/>
          </p:nvPr>
        </p:nvSpPr>
        <p:spPr/>
        <p:txBody>
          <a:bodyPr/>
          <a:lstStyle/>
          <a:p>
            <a:r>
              <a:rPr lang="en-US" dirty="0"/>
              <a:t>TCP vs. UDP</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1752600"/>
            <a:ext cx="8807573"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51758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mtClean="0"/>
              <a:t>Ports - 503</a:t>
            </a:r>
          </a:p>
        </p:txBody>
      </p:sp>
      <p:sp>
        <p:nvSpPr>
          <p:cNvPr id="55299" name="Rectangle 3"/>
          <p:cNvSpPr>
            <a:spLocks noGrp="1" noChangeArrowheads="1"/>
          </p:cNvSpPr>
          <p:nvPr>
            <p:ph idx="1"/>
          </p:nvPr>
        </p:nvSpPr>
        <p:spPr/>
        <p:txBody>
          <a:bodyPr>
            <a:normAutofit fontScale="92500" lnSpcReduction="10000"/>
          </a:bodyPr>
          <a:lstStyle/>
          <a:p>
            <a:pPr>
              <a:buNone/>
            </a:pPr>
            <a:r>
              <a:rPr lang="en-US" dirty="0" smtClean="0"/>
              <a:t>Both TCP and UDP use</a:t>
            </a:r>
            <a:r>
              <a:rPr lang="en-US" i="1" dirty="0" smtClean="0"/>
              <a:t> ports </a:t>
            </a:r>
            <a:r>
              <a:rPr lang="en-US" dirty="0" smtClean="0"/>
              <a:t>as the end points of conversations. Ports for services that are defined and static are called </a:t>
            </a:r>
            <a:r>
              <a:rPr lang="en-US" i="1" dirty="0" smtClean="0"/>
              <a:t>well known ports </a:t>
            </a:r>
            <a:r>
              <a:rPr lang="en-US" dirty="0" smtClean="0"/>
              <a:t>some well know ports are*</a:t>
            </a:r>
          </a:p>
          <a:p>
            <a:pPr lvl="1"/>
            <a:r>
              <a:rPr lang="en-US" dirty="0" smtClean="0"/>
              <a:t>telnet TCP/23</a:t>
            </a:r>
          </a:p>
          <a:p>
            <a:pPr lvl="1"/>
            <a:r>
              <a:rPr lang="en-US" dirty="0" smtClean="0"/>
              <a:t>Email (SMTP) TCP/25</a:t>
            </a:r>
          </a:p>
          <a:p>
            <a:pPr lvl="1"/>
            <a:r>
              <a:rPr lang="en-US" dirty="0" smtClean="0"/>
              <a:t>Email (POP) TCP/110</a:t>
            </a:r>
          </a:p>
          <a:p>
            <a:pPr lvl="1"/>
            <a:r>
              <a:rPr lang="en-US" dirty="0" smtClean="0"/>
              <a:t>Email (IMAP) TCP/143</a:t>
            </a:r>
          </a:p>
          <a:p>
            <a:pPr lvl="1"/>
            <a:r>
              <a:rPr lang="en-US" dirty="0" smtClean="0"/>
              <a:t>Web (HTTP) TCP/80</a:t>
            </a:r>
          </a:p>
          <a:p>
            <a:pPr lvl="1"/>
            <a:r>
              <a:rPr lang="en-US" dirty="0" smtClean="0"/>
              <a:t>Web (HTTPS) TCP/443</a:t>
            </a:r>
          </a:p>
          <a:p>
            <a:pPr lvl="1"/>
            <a:r>
              <a:rPr lang="en-US" dirty="0" smtClean="0"/>
              <a:t>DNS TCP &amp; UDP 53</a:t>
            </a:r>
          </a:p>
          <a:p>
            <a:pPr lvl="1"/>
            <a:r>
              <a:rPr lang="en-US" dirty="0" smtClean="0"/>
              <a:t>FTP TCP/21 &amp; 20</a:t>
            </a:r>
          </a:p>
          <a:p>
            <a:pPr lvl="1"/>
            <a:endParaRPr lang="en-US" dirty="0" smtClean="0"/>
          </a:p>
        </p:txBody>
      </p:sp>
    </p:spTree>
    <p:extLst>
      <p:ext uri="{BB962C8B-B14F-4D97-AF65-F5344CB8AC3E}">
        <p14:creationId xmlns:p14="http://schemas.microsoft.com/office/powerpoint/2010/main" val="24748140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69</a:t>
            </a:fld>
            <a:endParaRPr lang="en-US" dirty="0"/>
          </a:p>
        </p:txBody>
      </p:sp>
      <p:sp>
        <p:nvSpPr>
          <p:cNvPr id="3" name="Title 2"/>
          <p:cNvSpPr>
            <a:spLocks noGrp="1"/>
          </p:cNvSpPr>
          <p:nvPr>
            <p:ph type="title"/>
          </p:nvPr>
        </p:nvSpPr>
        <p:spPr/>
        <p:txBody>
          <a:bodyPr/>
          <a:lstStyle/>
          <a:p>
            <a:r>
              <a:rPr lang="en-US" dirty="0"/>
              <a:t>Registered Ports</a:t>
            </a:r>
          </a:p>
        </p:txBody>
      </p:sp>
      <p:sp>
        <p:nvSpPr>
          <p:cNvPr id="4" name="Content Placeholder 3"/>
          <p:cNvSpPr>
            <a:spLocks noGrp="1"/>
          </p:cNvSpPr>
          <p:nvPr>
            <p:ph idx="1"/>
          </p:nvPr>
        </p:nvSpPr>
        <p:spPr/>
        <p:txBody>
          <a:bodyPr>
            <a:normAutofit fontScale="85000" lnSpcReduction="10000"/>
          </a:bodyPr>
          <a:lstStyle/>
          <a:p>
            <a:r>
              <a:rPr lang="en-US" dirty="0"/>
              <a:t>The following shows some of the most commonly used protocols and the ports to which they are usually mapped: </a:t>
            </a:r>
          </a:p>
          <a:p>
            <a:pPr lvl="1"/>
            <a:r>
              <a:rPr lang="en-US" dirty="0" smtClean="0"/>
              <a:t>Telnet </a:t>
            </a:r>
            <a:r>
              <a:rPr lang="en-US" dirty="0"/>
              <a:t>port 23 </a:t>
            </a:r>
          </a:p>
          <a:p>
            <a:pPr lvl="1"/>
            <a:r>
              <a:rPr lang="en-US" dirty="0" smtClean="0"/>
              <a:t>SMTP </a:t>
            </a:r>
            <a:r>
              <a:rPr lang="en-US" dirty="0"/>
              <a:t>port 25 </a:t>
            </a:r>
          </a:p>
          <a:p>
            <a:pPr lvl="1"/>
            <a:r>
              <a:rPr lang="en-US" dirty="0" smtClean="0"/>
              <a:t>HTTP </a:t>
            </a:r>
            <a:r>
              <a:rPr lang="en-US" dirty="0"/>
              <a:t>port 80 </a:t>
            </a:r>
          </a:p>
          <a:p>
            <a:pPr lvl="1"/>
            <a:r>
              <a:rPr lang="en-US" dirty="0" smtClean="0"/>
              <a:t>SNMP </a:t>
            </a:r>
            <a:r>
              <a:rPr lang="en-US" dirty="0"/>
              <a:t>ports 161 and 162 </a:t>
            </a:r>
          </a:p>
          <a:p>
            <a:pPr lvl="1"/>
            <a:r>
              <a:rPr lang="en-US" dirty="0" smtClean="0"/>
              <a:t>FTP </a:t>
            </a:r>
            <a:r>
              <a:rPr lang="en-US" dirty="0"/>
              <a:t>ports 21 and 20 </a:t>
            </a:r>
            <a:endParaRPr lang="en-US" dirty="0" smtClean="0"/>
          </a:p>
          <a:p>
            <a:r>
              <a:rPr lang="en-US" dirty="0" smtClean="0"/>
              <a:t>Registered </a:t>
            </a:r>
            <a:r>
              <a:rPr lang="en-US" dirty="0"/>
              <a:t>ports are 1024 to 49151, which can be registered with the Internet Corporation for Assigned Names and Numbers (ICANN) for a particular use. Vendors register specific ports to map to their proprietary software. Dynamic ports are 49152 to 65535 and are available to be used by any application on an “as needed” basis</a:t>
            </a:r>
            <a:r>
              <a:rPr lang="en-US" dirty="0" smtClean="0"/>
              <a:t>.</a:t>
            </a:r>
            <a:endParaRPr lang="en-US" dirty="0"/>
          </a:p>
        </p:txBody>
      </p:sp>
    </p:spTree>
    <p:extLst>
      <p:ext uri="{BB962C8B-B14F-4D97-AF65-F5344CB8AC3E}">
        <p14:creationId xmlns:p14="http://schemas.microsoft.com/office/powerpoint/2010/main" val="37032341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704850"/>
            <a:ext cx="8229600" cy="5448300"/>
          </a:xfrm>
          <a:prstGeom prst="rect">
            <a:avLst/>
          </a:prstGeom>
        </p:spPr>
      </p:pic>
    </p:spTree>
    <p:extLst>
      <p:ext uri="{BB962C8B-B14F-4D97-AF65-F5344CB8AC3E}">
        <p14:creationId xmlns:p14="http://schemas.microsoft.com/office/powerpoint/2010/main" val="28477228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Grp="1" noChangeArrowheads="1"/>
          </p:cNvSpPr>
          <p:nvPr>
            <p:ph type="title"/>
          </p:nvPr>
        </p:nvSpPr>
        <p:spPr/>
        <p:txBody>
          <a:bodyPr/>
          <a:lstStyle/>
          <a:p>
            <a:r>
              <a:rPr lang="en-US"/>
              <a:t>Common Data Network Services</a:t>
            </a:r>
          </a:p>
        </p:txBody>
      </p:sp>
      <p:sp>
        <p:nvSpPr>
          <p:cNvPr id="589827" name="Rectangle 3"/>
          <p:cNvSpPr>
            <a:spLocks noGrp="1" noChangeArrowheads="1"/>
          </p:cNvSpPr>
          <p:nvPr>
            <p:ph type="body" idx="1"/>
          </p:nvPr>
        </p:nvSpPr>
        <p:spPr/>
        <p:txBody>
          <a:bodyPr/>
          <a:lstStyle/>
          <a:p>
            <a:r>
              <a:rPr lang="en-US"/>
              <a:t>File sharing</a:t>
            </a:r>
          </a:p>
          <a:p>
            <a:r>
              <a:rPr lang="en-US"/>
              <a:t>Mail sending</a:t>
            </a:r>
          </a:p>
          <a:p>
            <a:r>
              <a:rPr lang="en-US"/>
              <a:t>Printing</a:t>
            </a:r>
          </a:p>
          <a:p>
            <a:r>
              <a:rPr lang="en-US"/>
              <a:t>Client/server</a:t>
            </a:r>
          </a:p>
          <a:p>
            <a:r>
              <a:rPr lang="en-US"/>
              <a:t>Domain Name Service (DNS)</a:t>
            </a:r>
          </a:p>
        </p:txBody>
      </p:sp>
    </p:spTree>
    <p:extLst>
      <p:ext uri="{BB962C8B-B14F-4D97-AF65-F5344CB8AC3E}">
        <p14:creationId xmlns:p14="http://schemas.microsoft.com/office/powerpoint/2010/main" val="853153819"/>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71</a:t>
            </a:fld>
            <a:endParaRPr lang="en-US" dirty="0"/>
          </a:p>
        </p:txBody>
      </p:sp>
      <p:sp>
        <p:nvSpPr>
          <p:cNvPr id="5" name="Title 4"/>
          <p:cNvSpPr>
            <a:spLocks noGrp="1"/>
          </p:cNvSpPr>
          <p:nvPr>
            <p:ph type="title"/>
          </p:nvPr>
        </p:nvSpPr>
        <p:spPr/>
        <p:txBody>
          <a:bodyPr/>
          <a:lstStyle/>
          <a:p>
            <a:r>
              <a:rPr lang="en-US" dirty="0" smtClean="0"/>
              <a:t>Mapping Ports to Services</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748"/>
            <a:ext cx="6629400" cy="6816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203675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Grp="1" noChangeArrowheads="1"/>
          </p:cNvSpPr>
          <p:nvPr>
            <p:ph type="title"/>
          </p:nvPr>
        </p:nvSpPr>
        <p:spPr/>
        <p:txBody>
          <a:bodyPr/>
          <a:lstStyle/>
          <a:p>
            <a:r>
              <a:rPr lang="en-US" dirty="0" smtClean="0"/>
              <a:t>Network Transmission</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401269548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Key Terms</a:t>
            </a:r>
          </a:p>
        </p:txBody>
      </p:sp>
      <p:sp>
        <p:nvSpPr>
          <p:cNvPr id="5" name="Content Placeholder 4"/>
          <p:cNvSpPr>
            <a:spLocks noGrp="1"/>
          </p:cNvSpPr>
          <p:nvPr>
            <p:ph idx="1"/>
          </p:nvPr>
        </p:nvSpPr>
        <p:spPr/>
        <p:txBody>
          <a:bodyPr>
            <a:normAutofit fontScale="77500" lnSpcReduction="20000"/>
          </a:bodyPr>
          <a:lstStyle/>
          <a:p>
            <a:r>
              <a:rPr lang="en-US" b="1" dirty="0"/>
              <a:t>Unshielded twisted pair </a:t>
            </a:r>
            <a:r>
              <a:rPr lang="en-US" dirty="0"/>
              <a:t>Cabling in which copper wires are twisted together for the purposes of canceling out EMI from external sources. UTP cables are found in many Ethernet networks and telephone systems. </a:t>
            </a:r>
            <a:endParaRPr lang="en-US" dirty="0" smtClean="0"/>
          </a:p>
          <a:p>
            <a:r>
              <a:rPr lang="en-US" b="1" dirty="0" smtClean="0"/>
              <a:t>Shielded </a:t>
            </a:r>
            <a:r>
              <a:rPr lang="en-US" b="1" dirty="0"/>
              <a:t>twisted pair </a:t>
            </a:r>
            <a:r>
              <a:rPr lang="en-US" dirty="0"/>
              <a:t>Twisted -pair cables are often shielded in an attempt to prevent RFI and EMI. This shielding can be applied to individual pairs or to the collection of pairs. </a:t>
            </a:r>
          </a:p>
          <a:p>
            <a:r>
              <a:rPr lang="en-US" b="1" dirty="0" smtClean="0"/>
              <a:t>Attenuation</a:t>
            </a:r>
            <a:r>
              <a:rPr lang="en-US" dirty="0" smtClean="0"/>
              <a:t> </a:t>
            </a:r>
            <a:r>
              <a:rPr lang="en-US" dirty="0"/>
              <a:t>Gradual loss in intensity of any kind of flux through a medium. As an electrical signal travels down a cable, the signal can degrade and distort or corrupt the data it is carrying. </a:t>
            </a:r>
          </a:p>
          <a:p>
            <a:r>
              <a:rPr lang="en-US" b="1" dirty="0" smtClean="0"/>
              <a:t>Crosstalk</a:t>
            </a:r>
            <a:r>
              <a:rPr lang="en-US" dirty="0" smtClean="0"/>
              <a:t> </a:t>
            </a:r>
            <a:r>
              <a:rPr lang="en-US" dirty="0"/>
              <a:t>A signal on one channel of a transmission creates an undesired effect in another channel by interacting with it. The signal from one cable “spills over” into another cable. </a:t>
            </a:r>
          </a:p>
          <a:p>
            <a:r>
              <a:rPr lang="en-US" b="1" dirty="0" smtClean="0"/>
              <a:t>Plenum </a:t>
            </a:r>
            <a:r>
              <a:rPr lang="en-US" b="1" dirty="0"/>
              <a:t>cables </a:t>
            </a:r>
            <a:r>
              <a:rPr lang="en-US" dirty="0"/>
              <a:t>Cable is jacketed with a fire-retardant plastic cover that does not release toxic chemicals when burned</a:t>
            </a:r>
            <a:r>
              <a:rPr lang="en-US" dirty="0" smtClean="0"/>
              <a:t>.</a:t>
            </a:r>
            <a:endParaRPr lang="en-US" dirty="0"/>
          </a:p>
        </p:txBody>
      </p:sp>
    </p:spTree>
    <p:extLst>
      <p:ext uri="{BB962C8B-B14F-4D97-AF65-F5344CB8AC3E}">
        <p14:creationId xmlns:p14="http://schemas.microsoft.com/office/powerpoint/2010/main" val="28953896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Analog and Digital</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76400"/>
            <a:ext cx="8163061"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22145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75</a:t>
            </a:fld>
            <a:endParaRPr lang="en-US" dirty="0"/>
          </a:p>
        </p:txBody>
      </p:sp>
      <p:sp>
        <p:nvSpPr>
          <p:cNvPr id="3" name="Title 2"/>
          <p:cNvSpPr>
            <a:spLocks noGrp="1"/>
          </p:cNvSpPr>
          <p:nvPr>
            <p:ph type="title"/>
          </p:nvPr>
        </p:nvSpPr>
        <p:spPr/>
        <p:txBody>
          <a:bodyPr/>
          <a:lstStyle/>
          <a:p>
            <a:r>
              <a:rPr lang="en-US" dirty="0"/>
              <a:t>Coaxial Cable Vs. </a:t>
            </a:r>
            <a:r>
              <a:rPr lang="en-US" dirty="0" smtClean="0"/>
              <a:t>Twisted-Pair </a:t>
            </a:r>
            <a:r>
              <a:rPr lang="en-US" dirty="0"/>
              <a:t>Cable</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41437"/>
            <a:ext cx="5037137" cy="223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581400"/>
            <a:ext cx="4953000" cy="264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05968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76</a:t>
            </a:fld>
            <a:endParaRPr lang="en-US" dirty="0"/>
          </a:p>
        </p:txBody>
      </p:sp>
      <p:sp>
        <p:nvSpPr>
          <p:cNvPr id="3" name="Title 2"/>
          <p:cNvSpPr>
            <a:spLocks noGrp="1"/>
          </p:cNvSpPr>
          <p:nvPr>
            <p:ph type="title"/>
          </p:nvPr>
        </p:nvSpPr>
        <p:spPr/>
        <p:txBody>
          <a:bodyPr/>
          <a:lstStyle/>
          <a:p>
            <a:r>
              <a:rPr lang="en-US" dirty="0"/>
              <a:t>UTP Cable Ratings</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71600"/>
            <a:ext cx="8313368"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723625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77</a:t>
            </a:fld>
            <a:endParaRPr lang="en-US" dirty="0"/>
          </a:p>
        </p:txBody>
      </p:sp>
      <p:sp>
        <p:nvSpPr>
          <p:cNvPr id="3" name="Title 2"/>
          <p:cNvSpPr>
            <a:spLocks noGrp="1"/>
          </p:cNvSpPr>
          <p:nvPr>
            <p:ph type="title"/>
          </p:nvPr>
        </p:nvSpPr>
        <p:spPr/>
        <p:txBody>
          <a:bodyPr/>
          <a:lstStyle/>
          <a:p>
            <a:r>
              <a:rPr lang="en-US" dirty="0"/>
              <a:t>Background </a:t>
            </a:r>
            <a:r>
              <a:rPr lang="en-US" dirty="0" smtClean="0"/>
              <a:t>Noise </a:t>
            </a:r>
            <a:r>
              <a:rPr lang="en-US" dirty="0"/>
              <a:t>and Attenuation</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81200"/>
            <a:ext cx="8567143"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108885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 Topologies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78</a:t>
            </a:fld>
            <a:endParaRPr lang="en-US" dirty="0"/>
          </a:p>
        </p:txBody>
      </p:sp>
    </p:spTree>
    <p:extLst>
      <p:ext uri="{BB962C8B-B14F-4D97-AF65-F5344CB8AC3E}">
        <p14:creationId xmlns:p14="http://schemas.microsoft.com/office/powerpoint/2010/main" val="44287698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79</a:t>
            </a:fld>
            <a:endParaRPr lang="en-US" dirty="0"/>
          </a:p>
        </p:txBody>
      </p:sp>
      <p:sp>
        <p:nvSpPr>
          <p:cNvPr id="3" name="Title 2"/>
          <p:cNvSpPr>
            <a:spLocks noGrp="1"/>
          </p:cNvSpPr>
          <p:nvPr>
            <p:ph type="title"/>
          </p:nvPr>
        </p:nvSpPr>
        <p:spPr/>
        <p:txBody>
          <a:bodyPr/>
          <a:lstStyle/>
          <a:p>
            <a:r>
              <a:rPr lang="en-US" dirty="0"/>
              <a:t>Key Terms</a:t>
            </a:r>
          </a:p>
        </p:txBody>
      </p:sp>
      <p:sp>
        <p:nvSpPr>
          <p:cNvPr id="4" name="Content Placeholder 3"/>
          <p:cNvSpPr>
            <a:spLocks noGrp="1"/>
          </p:cNvSpPr>
          <p:nvPr>
            <p:ph idx="1"/>
          </p:nvPr>
        </p:nvSpPr>
        <p:spPr/>
        <p:txBody>
          <a:bodyPr>
            <a:normAutofit fontScale="85000" lnSpcReduction="20000"/>
          </a:bodyPr>
          <a:lstStyle/>
          <a:p>
            <a:r>
              <a:rPr lang="en-US" b="1" dirty="0" smtClean="0"/>
              <a:t>Ring </a:t>
            </a:r>
            <a:r>
              <a:rPr lang="en-US" b="1" dirty="0"/>
              <a:t>topology </a:t>
            </a:r>
            <a:r>
              <a:rPr lang="en-US" dirty="0"/>
              <a:t>Each system connects to two other systems, forming a single, unidirectional network pathway for signals, thus forming a ring. </a:t>
            </a:r>
          </a:p>
          <a:p>
            <a:r>
              <a:rPr lang="en-US" b="1" dirty="0" smtClean="0"/>
              <a:t>Bus </a:t>
            </a:r>
            <a:r>
              <a:rPr lang="en-US" b="1" dirty="0"/>
              <a:t>topology </a:t>
            </a:r>
            <a:r>
              <a:rPr lang="en-US" dirty="0"/>
              <a:t>Systems are connected to a single transmission channel (i.e., network cable), forming a linear construct. </a:t>
            </a:r>
          </a:p>
          <a:p>
            <a:r>
              <a:rPr lang="en-US" b="1" dirty="0" smtClean="0"/>
              <a:t>Star </a:t>
            </a:r>
            <a:r>
              <a:rPr lang="en-US" b="1" dirty="0"/>
              <a:t>topology </a:t>
            </a:r>
            <a:r>
              <a:rPr lang="en-US" dirty="0"/>
              <a:t>Network consists of one central device, which acts as a conduit to transmit messages. The central device, to which all other nodes are connected, provides a common connection point for all nodes. </a:t>
            </a:r>
          </a:p>
          <a:p>
            <a:r>
              <a:rPr lang="en-US" b="1" dirty="0" smtClean="0"/>
              <a:t>Mesh </a:t>
            </a:r>
            <a:r>
              <a:rPr lang="en-US" b="1" dirty="0"/>
              <a:t>topology </a:t>
            </a:r>
            <a:r>
              <a:rPr lang="en-US" dirty="0"/>
              <a:t>Network where each system must not only capture and disseminate its own data, but also serve as a relay for other systems; that is, it must collaborate to propagate the data in the network</a:t>
            </a:r>
            <a:r>
              <a:rPr lang="en-US" dirty="0" smtClean="0"/>
              <a:t>.</a:t>
            </a:r>
            <a:endParaRPr lang="en-US" dirty="0"/>
          </a:p>
        </p:txBody>
      </p:sp>
    </p:spTree>
    <p:extLst>
      <p:ext uri="{BB962C8B-B14F-4D97-AF65-F5344CB8AC3E}">
        <p14:creationId xmlns:p14="http://schemas.microsoft.com/office/powerpoint/2010/main" val="5133869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a:t>
            </a:fld>
            <a:endParaRPr lang="en-US" dirty="0"/>
          </a:p>
        </p:txBody>
      </p:sp>
      <p:sp>
        <p:nvSpPr>
          <p:cNvPr id="4" name="Title 3"/>
          <p:cNvSpPr>
            <a:spLocks noGrp="1"/>
          </p:cNvSpPr>
          <p:nvPr>
            <p:ph type="title"/>
          </p:nvPr>
        </p:nvSpPr>
        <p:spPr/>
        <p:txBody>
          <a:bodyPr/>
          <a:lstStyle/>
          <a:p>
            <a:r>
              <a:rPr lang="en-US" sz="2000" dirty="0"/>
              <a:t>Apple's </a:t>
            </a:r>
            <a:r>
              <a:rPr lang="en-US" sz="2000" dirty="0" smtClean="0"/>
              <a:t>iOS </a:t>
            </a:r>
            <a:r>
              <a:rPr lang="en-US" sz="2000" dirty="0"/>
              <a:t>9 – </a:t>
            </a:r>
            <a:r>
              <a:rPr lang="en-US" sz="2000" dirty="0" smtClean="0"/>
              <a:t>appeared </a:t>
            </a:r>
            <a:r>
              <a:rPr lang="en-US" sz="2000" dirty="0"/>
              <a:t>with new features and security fixes. A lot of security fixes: 101 potentially exploitable </a:t>
            </a:r>
            <a:r>
              <a:rPr lang="en-US" sz="2000" dirty="0" smtClean="0"/>
              <a:t>bugs</a:t>
            </a:r>
            <a:r>
              <a:rPr lang="en-US" sz="2000" dirty="0"/>
              <a:t> </a:t>
            </a:r>
            <a:r>
              <a:rPr lang="en-US" sz="2000" dirty="0" smtClean="0"/>
              <a:t>[…]</a:t>
            </a:r>
            <a:endParaRPr lang="en-US" sz="2000" dirty="0"/>
          </a:p>
        </p:txBody>
      </p:sp>
      <p:sp>
        <p:nvSpPr>
          <p:cNvPr id="5" name="Content Placeholder 4"/>
          <p:cNvSpPr>
            <a:spLocks noGrp="1"/>
          </p:cNvSpPr>
          <p:nvPr>
            <p:ph idx="1"/>
          </p:nvPr>
        </p:nvSpPr>
        <p:spPr/>
        <p:txBody>
          <a:bodyPr>
            <a:normAutofit fontScale="70000" lnSpcReduction="20000"/>
          </a:bodyPr>
          <a:lstStyle/>
          <a:p>
            <a:r>
              <a:rPr lang="en-US" dirty="0"/>
              <a:t>An attacker with a privileged network position may intercept SSL/TLS connections.</a:t>
            </a:r>
          </a:p>
          <a:p>
            <a:r>
              <a:rPr lang="en-US" dirty="0"/>
              <a:t>A malicious application may be able to leak sensitive user information: applications could access the screen framebuffer while they were in the background.</a:t>
            </a:r>
          </a:p>
          <a:p>
            <a:r>
              <a:rPr lang="en-US" dirty="0"/>
              <a:t>Processing a maliciously crafted text file may lead to arbitrary code execution: a memory corruption issues existed in the processing of text files. These issues were addressed through improved </a:t>
            </a:r>
            <a:r>
              <a:rPr lang="en-US" sz="3100" i="1" u="sng" dirty="0">
                <a:solidFill>
                  <a:srgbClr val="0070C0"/>
                </a:solidFill>
              </a:rPr>
              <a:t>bounds checking</a:t>
            </a:r>
            <a:r>
              <a:rPr lang="en-US" dirty="0"/>
              <a:t>.</a:t>
            </a:r>
          </a:p>
          <a:p>
            <a:r>
              <a:rPr lang="en-US" dirty="0"/>
              <a:t>Processing a maliciously crafted font file may lead to arbitrary code execution: a memory corruption issue existed in the processing of font files. This issue was addressed through improved </a:t>
            </a:r>
            <a:r>
              <a:rPr lang="en-US" i="1" u="sng" dirty="0">
                <a:solidFill>
                  <a:srgbClr val="0070C0"/>
                </a:solidFill>
              </a:rPr>
              <a:t>input validation</a:t>
            </a:r>
            <a:r>
              <a:rPr lang="en-US" dirty="0"/>
              <a:t>.</a:t>
            </a:r>
          </a:p>
          <a:p>
            <a:r>
              <a:rPr lang="en-US" dirty="0"/>
              <a:t>A malicious application may be able to execute arbitrary code with system privileges: a memory corruption issue existed in </a:t>
            </a:r>
            <a:r>
              <a:rPr lang="en-US" dirty="0" err="1"/>
              <a:t>dyld</a:t>
            </a:r>
            <a:r>
              <a:rPr lang="en-US" dirty="0"/>
              <a:t>. This was addressed through improved </a:t>
            </a:r>
            <a:r>
              <a:rPr lang="en-US" sz="3100" i="1" u="sng" dirty="0">
                <a:solidFill>
                  <a:srgbClr val="0070C0"/>
                </a:solidFill>
              </a:rPr>
              <a:t>memory handling</a:t>
            </a:r>
            <a:r>
              <a:rPr lang="en-US" dirty="0"/>
              <a:t>.</a:t>
            </a:r>
          </a:p>
          <a:p>
            <a:r>
              <a:rPr lang="en-US" dirty="0"/>
              <a:t>An application may be able to bypass code signing: an issue existed with validation of the code signature of executables. This issue was addressed through improved </a:t>
            </a:r>
            <a:r>
              <a:rPr lang="en-US" sz="3100" i="1" u="sng" dirty="0">
                <a:solidFill>
                  <a:srgbClr val="0070C0"/>
                </a:solidFill>
              </a:rPr>
              <a:t>bounds checking</a:t>
            </a:r>
            <a:r>
              <a:rPr lang="en-US" dirty="0"/>
              <a:t>.</a:t>
            </a:r>
          </a:p>
          <a:p>
            <a:endParaRPr lang="en-US" dirty="0"/>
          </a:p>
        </p:txBody>
      </p:sp>
    </p:spTree>
    <p:extLst>
      <p:ext uri="{BB962C8B-B14F-4D97-AF65-F5344CB8AC3E}">
        <p14:creationId xmlns:p14="http://schemas.microsoft.com/office/powerpoint/2010/main" val="43513527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body" idx="1"/>
          </p:nvPr>
        </p:nvSpPr>
        <p:spPr>
          <a:xfrm>
            <a:off x="44450" y="1219199"/>
            <a:ext cx="8991600" cy="5339649"/>
          </a:xfrm>
          <a:noFill/>
          <a:ln/>
        </p:spPr>
        <p:txBody>
          <a:bodyPr lIns="92075" tIns="46038" rIns="92075" bIns="46038">
            <a:normAutofit fontScale="92500" lnSpcReduction="10000"/>
          </a:bodyPr>
          <a:lstStyle/>
          <a:p>
            <a:r>
              <a:rPr lang="en-US" dirty="0"/>
              <a:t>Star       							</a:t>
            </a:r>
          </a:p>
          <a:p>
            <a:endParaRPr lang="en-US" dirty="0"/>
          </a:p>
          <a:p>
            <a:pPr>
              <a:buFont typeface="Wingdings" pitchFamily="2" charset="2"/>
              <a:buNone/>
            </a:pPr>
            <a:r>
              <a:rPr lang="en-US" dirty="0"/>
              <a:t>                       </a:t>
            </a:r>
          </a:p>
          <a:p>
            <a:r>
              <a:rPr lang="en-US" dirty="0"/>
              <a:t>Bus							</a:t>
            </a:r>
          </a:p>
          <a:p>
            <a:endParaRPr lang="en-US" dirty="0"/>
          </a:p>
          <a:p>
            <a:endParaRPr lang="en-US" dirty="0"/>
          </a:p>
          <a:p>
            <a:r>
              <a:rPr lang="en-US" dirty="0"/>
              <a:t>Tree							</a:t>
            </a:r>
          </a:p>
          <a:p>
            <a:endParaRPr lang="en-US" dirty="0"/>
          </a:p>
          <a:p>
            <a:endParaRPr lang="en-US" dirty="0"/>
          </a:p>
          <a:p>
            <a:r>
              <a:rPr lang="en-US" dirty="0"/>
              <a:t>Ring				</a:t>
            </a:r>
          </a:p>
        </p:txBody>
      </p:sp>
      <p:sp>
        <p:nvSpPr>
          <p:cNvPr id="486403" name="Rectangle 3"/>
          <p:cNvSpPr>
            <a:spLocks noGrp="1" noChangeArrowheads="1"/>
          </p:cNvSpPr>
          <p:nvPr>
            <p:ph type="title"/>
          </p:nvPr>
        </p:nvSpPr>
        <p:spPr>
          <a:noFill/>
          <a:ln/>
        </p:spPr>
        <p:txBody>
          <a:bodyPr lIns="92075" tIns="46038" rIns="92075" bIns="46038" anchor="ctr"/>
          <a:lstStyle/>
          <a:p>
            <a:r>
              <a:rPr lang="en-US"/>
              <a:t>LAN Topologies</a:t>
            </a:r>
          </a:p>
        </p:txBody>
      </p:sp>
      <p:grpSp>
        <p:nvGrpSpPr>
          <p:cNvPr id="486404" name="Group 4"/>
          <p:cNvGrpSpPr>
            <a:grpSpLocks/>
          </p:cNvGrpSpPr>
          <p:nvPr/>
        </p:nvGrpSpPr>
        <p:grpSpPr bwMode="auto">
          <a:xfrm>
            <a:off x="2832100" y="1358900"/>
            <a:ext cx="1816100" cy="977900"/>
            <a:chOff x="2260" y="1108"/>
            <a:chExt cx="1144" cy="616"/>
          </a:xfrm>
        </p:grpSpPr>
        <p:sp>
          <p:nvSpPr>
            <p:cNvPr id="486405" name="Oval 5"/>
            <p:cNvSpPr>
              <a:spLocks noChangeArrowheads="1"/>
            </p:cNvSpPr>
            <p:nvPr/>
          </p:nvSpPr>
          <p:spPr bwMode="auto">
            <a:xfrm>
              <a:off x="2692" y="1300"/>
              <a:ext cx="472" cy="42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06" name="Rectangle 6"/>
            <p:cNvSpPr>
              <a:spLocks noChangeArrowheads="1"/>
            </p:cNvSpPr>
            <p:nvPr/>
          </p:nvSpPr>
          <p:spPr bwMode="auto">
            <a:xfrm>
              <a:off x="2260" y="1204"/>
              <a:ext cx="136" cy="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07" name="Rectangle 7"/>
            <p:cNvSpPr>
              <a:spLocks noChangeArrowheads="1"/>
            </p:cNvSpPr>
            <p:nvPr/>
          </p:nvSpPr>
          <p:spPr bwMode="auto">
            <a:xfrm>
              <a:off x="2596" y="1108"/>
              <a:ext cx="136" cy="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08" name="Rectangle 8"/>
            <p:cNvSpPr>
              <a:spLocks noChangeArrowheads="1"/>
            </p:cNvSpPr>
            <p:nvPr/>
          </p:nvSpPr>
          <p:spPr bwMode="auto">
            <a:xfrm>
              <a:off x="2308" y="1540"/>
              <a:ext cx="136" cy="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09" name="Rectangle 9"/>
            <p:cNvSpPr>
              <a:spLocks noChangeArrowheads="1"/>
            </p:cNvSpPr>
            <p:nvPr/>
          </p:nvSpPr>
          <p:spPr bwMode="auto">
            <a:xfrm>
              <a:off x="3268" y="1492"/>
              <a:ext cx="136" cy="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10" name="Rectangle 10"/>
            <p:cNvSpPr>
              <a:spLocks noChangeArrowheads="1"/>
            </p:cNvSpPr>
            <p:nvPr/>
          </p:nvSpPr>
          <p:spPr bwMode="auto">
            <a:xfrm>
              <a:off x="3172" y="1204"/>
              <a:ext cx="136" cy="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11" name="Line 11"/>
            <p:cNvSpPr>
              <a:spLocks noChangeShapeType="1"/>
            </p:cNvSpPr>
            <p:nvPr/>
          </p:nvSpPr>
          <p:spPr bwMode="auto">
            <a:xfrm>
              <a:off x="2400" y="1296"/>
              <a:ext cx="288"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12" name="Line 12"/>
            <p:cNvSpPr>
              <a:spLocks noChangeShapeType="1"/>
            </p:cNvSpPr>
            <p:nvPr/>
          </p:nvSpPr>
          <p:spPr bwMode="auto">
            <a:xfrm flipV="1">
              <a:off x="2448" y="1536"/>
              <a:ext cx="240" cy="4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13" name="Line 13"/>
            <p:cNvSpPr>
              <a:spLocks noChangeShapeType="1"/>
            </p:cNvSpPr>
            <p:nvPr/>
          </p:nvSpPr>
          <p:spPr bwMode="auto">
            <a:xfrm>
              <a:off x="2736" y="1200"/>
              <a:ext cx="96"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14" name="Line 14"/>
            <p:cNvSpPr>
              <a:spLocks noChangeShapeType="1"/>
            </p:cNvSpPr>
            <p:nvPr/>
          </p:nvSpPr>
          <p:spPr bwMode="auto">
            <a:xfrm flipH="1">
              <a:off x="3120" y="1296"/>
              <a:ext cx="48" cy="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15" name="Line 15"/>
            <p:cNvSpPr>
              <a:spLocks noChangeShapeType="1"/>
            </p:cNvSpPr>
            <p:nvPr/>
          </p:nvSpPr>
          <p:spPr bwMode="auto">
            <a:xfrm flipH="1" flipV="1">
              <a:off x="3168" y="1536"/>
              <a:ext cx="96" cy="4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6416" name="Group 16"/>
          <p:cNvGrpSpPr>
            <a:grpSpLocks/>
          </p:cNvGrpSpPr>
          <p:nvPr/>
        </p:nvGrpSpPr>
        <p:grpSpPr bwMode="auto">
          <a:xfrm>
            <a:off x="2895600" y="2514600"/>
            <a:ext cx="3048000" cy="374650"/>
            <a:chOff x="1632" y="1876"/>
            <a:chExt cx="1920" cy="236"/>
          </a:xfrm>
        </p:grpSpPr>
        <p:sp>
          <p:nvSpPr>
            <p:cNvPr id="486417" name="Line 17"/>
            <p:cNvSpPr>
              <a:spLocks noChangeShapeType="1"/>
            </p:cNvSpPr>
            <p:nvPr/>
          </p:nvSpPr>
          <p:spPr bwMode="auto">
            <a:xfrm>
              <a:off x="1632" y="2112"/>
              <a:ext cx="192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18" name="Rectangle 18"/>
            <p:cNvSpPr>
              <a:spLocks noChangeArrowheads="1"/>
            </p:cNvSpPr>
            <p:nvPr/>
          </p:nvSpPr>
          <p:spPr bwMode="auto">
            <a:xfrm>
              <a:off x="3124" y="1876"/>
              <a:ext cx="136" cy="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19" name="Rectangle 19"/>
            <p:cNvSpPr>
              <a:spLocks noChangeArrowheads="1"/>
            </p:cNvSpPr>
            <p:nvPr/>
          </p:nvSpPr>
          <p:spPr bwMode="auto">
            <a:xfrm>
              <a:off x="2164" y="1876"/>
              <a:ext cx="136" cy="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20" name="Rectangle 20"/>
            <p:cNvSpPr>
              <a:spLocks noChangeArrowheads="1"/>
            </p:cNvSpPr>
            <p:nvPr/>
          </p:nvSpPr>
          <p:spPr bwMode="auto">
            <a:xfrm>
              <a:off x="1828" y="1876"/>
              <a:ext cx="136" cy="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21" name="Line 21"/>
            <p:cNvSpPr>
              <a:spLocks noChangeShapeType="1"/>
            </p:cNvSpPr>
            <p:nvPr/>
          </p:nvSpPr>
          <p:spPr bwMode="auto">
            <a:xfrm>
              <a:off x="1872" y="1968"/>
              <a:ext cx="0"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22" name="Line 22"/>
            <p:cNvSpPr>
              <a:spLocks noChangeShapeType="1"/>
            </p:cNvSpPr>
            <p:nvPr/>
          </p:nvSpPr>
          <p:spPr bwMode="auto">
            <a:xfrm>
              <a:off x="2256" y="1968"/>
              <a:ext cx="0"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23" name="Line 23"/>
            <p:cNvSpPr>
              <a:spLocks noChangeShapeType="1"/>
            </p:cNvSpPr>
            <p:nvPr/>
          </p:nvSpPr>
          <p:spPr bwMode="auto">
            <a:xfrm>
              <a:off x="3216" y="1968"/>
              <a:ext cx="0"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6424" name="Group 24"/>
          <p:cNvGrpSpPr>
            <a:grpSpLocks/>
          </p:cNvGrpSpPr>
          <p:nvPr/>
        </p:nvGrpSpPr>
        <p:grpSpPr bwMode="auto">
          <a:xfrm>
            <a:off x="2667000" y="3581400"/>
            <a:ext cx="4641850" cy="1289050"/>
            <a:chOff x="1680" y="2500"/>
            <a:chExt cx="2924" cy="812"/>
          </a:xfrm>
        </p:grpSpPr>
        <p:sp>
          <p:nvSpPr>
            <p:cNvPr id="486425" name="Line 25"/>
            <p:cNvSpPr>
              <a:spLocks noChangeShapeType="1"/>
            </p:cNvSpPr>
            <p:nvPr/>
          </p:nvSpPr>
          <p:spPr bwMode="auto">
            <a:xfrm>
              <a:off x="1680" y="2736"/>
              <a:ext cx="192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26" name="Rectangle 26"/>
            <p:cNvSpPr>
              <a:spLocks noChangeArrowheads="1"/>
            </p:cNvSpPr>
            <p:nvPr/>
          </p:nvSpPr>
          <p:spPr bwMode="auto">
            <a:xfrm>
              <a:off x="3172" y="2500"/>
              <a:ext cx="136" cy="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27" name="Rectangle 27"/>
            <p:cNvSpPr>
              <a:spLocks noChangeArrowheads="1"/>
            </p:cNvSpPr>
            <p:nvPr/>
          </p:nvSpPr>
          <p:spPr bwMode="auto">
            <a:xfrm>
              <a:off x="2212" y="2500"/>
              <a:ext cx="136" cy="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28" name="Rectangle 28"/>
            <p:cNvSpPr>
              <a:spLocks noChangeArrowheads="1"/>
            </p:cNvSpPr>
            <p:nvPr/>
          </p:nvSpPr>
          <p:spPr bwMode="auto">
            <a:xfrm>
              <a:off x="1876" y="2500"/>
              <a:ext cx="136" cy="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29" name="Line 29"/>
            <p:cNvSpPr>
              <a:spLocks noChangeShapeType="1"/>
            </p:cNvSpPr>
            <p:nvPr/>
          </p:nvSpPr>
          <p:spPr bwMode="auto">
            <a:xfrm>
              <a:off x="1920" y="2592"/>
              <a:ext cx="0"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30" name="Line 30"/>
            <p:cNvSpPr>
              <a:spLocks noChangeShapeType="1"/>
            </p:cNvSpPr>
            <p:nvPr/>
          </p:nvSpPr>
          <p:spPr bwMode="auto">
            <a:xfrm>
              <a:off x="2304" y="2592"/>
              <a:ext cx="0"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31" name="Line 31"/>
            <p:cNvSpPr>
              <a:spLocks noChangeShapeType="1"/>
            </p:cNvSpPr>
            <p:nvPr/>
          </p:nvSpPr>
          <p:spPr bwMode="auto">
            <a:xfrm>
              <a:off x="3264" y="2592"/>
              <a:ext cx="0"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32" name="Line 32"/>
            <p:cNvSpPr>
              <a:spLocks noChangeShapeType="1"/>
            </p:cNvSpPr>
            <p:nvPr/>
          </p:nvSpPr>
          <p:spPr bwMode="auto">
            <a:xfrm>
              <a:off x="4272" y="2832"/>
              <a:ext cx="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33" name="Rectangle 33"/>
            <p:cNvSpPr>
              <a:spLocks noChangeArrowheads="1"/>
            </p:cNvSpPr>
            <p:nvPr/>
          </p:nvSpPr>
          <p:spPr bwMode="auto">
            <a:xfrm>
              <a:off x="4468" y="3172"/>
              <a:ext cx="136" cy="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34" name="Rectangle 34"/>
            <p:cNvSpPr>
              <a:spLocks noChangeArrowheads="1"/>
            </p:cNvSpPr>
            <p:nvPr/>
          </p:nvSpPr>
          <p:spPr bwMode="auto">
            <a:xfrm>
              <a:off x="4468" y="2836"/>
              <a:ext cx="136" cy="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35" name="Line 35"/>
            <p:cNvSpPr>
              <a:spLocks noChangeShapeType="1"/>
            </p:cNvSpPr>
            <p:nvPr/>
          </p:nvSpPr>
          <p:spPr bwMode="auto">
            <a:xfrm>
              <a:off x="4272" y="2880"/>
              <a:ext cx="19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36" name="Line 36"/>
            <p:cNvSpPr>
              <a:spLocks noChangeShapeType="1"/>
            </p:cNvSpPr>
            <p:nvPr/>
          </p:nvSpPr>
          <p:spPr bwMode="auto">
            <a:xfrm>
              <a:off x="4272" y="3216"/>
              <a:ext cx="19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37" name="Oval 37"/>
            <p:cNvSpPr>
              <a:spLocks noChangeArrowheads="1"/>
            </p:cNvSpPr>
            <p:nvPr/>
          </p:nvSpPr>
          <p:spPr bwMode="auto">
            <a:xfrm>
              <a:off x="3268" y="2932"/>
              <a:ext cx="328" cy="32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38" name="Line 38"/>
            <p:cNvSpPr>
              <a:spLocks noChangeShapeType="1"/>
            </p:cNvSpPr>
            <p:nvPr/>
          </p:nvSpPr>
          <p:spPr bwMode="auto">
            <a:xfrm>
              <a:off x="3408" y="2736"/>
              <a:ext cx="0" cy="19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39" name="Line 39"/>
            <p:cNvSpPr>
              <a:spLocks noChangeShapeType="1"/>
            </p:cNvSpPr>
            <p:nvPr/>
          </p:nvSpPr>
          <p:spPr bwMode="auto">
            <a:xfrm>
              <a:off x="3600" y="3072"/>
              <a:ext cx="67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6440" name="Group 40"/>
          <p:cNvGrpSpPr>
            <a:grpSpLocks/>
          </p:cNvGrpSpPr>
          <p:nvPr/>
        </p:nvGrpSpPr>
        <p:grpSpPr bwMode="auto">
          <a:xfrm>
            <a:off x="2971800" y="5105400"/>
            <a:ext cx="1511300" cy="1282700"/>
            <a:chOff x="1588" y="3316"/>
            <a:chExt cx="952" cy="808"/>
          </a:xfrm>
        </p:grpSpPr>
        <p:sp>
          <p:nvSpPr>
            <p:cNvPr id="486441" name="Oval 41"/>
            <p:cNvSpPr>
              <a:spLocks noChangeArrowheads="1"/>
            </p:cNvSpPr>
            <p:nvPr/>
          </p:nvSpPr>
          <p:spPr bwMode="auto">
            <a:xfrm>
              <a:off x="1732" y="3460"/>
              <a:ext cx="616" cy="56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42" name="Rectangle 42"/>
            <p:cNvSpPr>
              <a:spLocks noChangeArrowheads="1"/>
            </p:cNvSpPr>
            <p:nvPr/>
          </p:nvSpPr>
          <p:spPr bwMode="auto">
            <a:xfrm>
              <a:off x="1588" y="4036"/>
              <a:ext cx="136" cy="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43" name="Rectangle 43"/>
            <p:cNvSpPr>
              <a:spLocks noChangeArrowheads="1"/>
            </p:cNvSpPr>
            <p:nvPr/>
          </p:nvSpPr>
          <p:spPr bwMode="auto">
            <a:xfrm>
              <a:off x="2404" y="4036"/>
              <a:ext cx="136" cy="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44" name="Rectangle 44"/>
            <p:cNvSpPr>
              <a:spLocks noChangeArrowheads="1"/>
            </p:cNvSpPr>
            <p:nvPr/>
          </p:nvSpPr>
          <p:spPr bwMode="auto">
            <a:xfrm>
              <a:off x="1588" y="3316"/>
              <a:ext cx="136" cy="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45" name="Rectangle 45"/>
            <p:cNvSpPr>
              <a:spLocks noChangeArrowheads="1"/>
            </p:cNvSpPr>
            <p:nvPr/>
          </p:nvSpPr>
          <p:spPr bwMode="auto">
            <a:xfrm>
              <a:off x="2404" y="3316"/>
              <a:ext cx="136" cy="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46" name="Line 46"/>
            <p:cNvSpPr>
              <a:spLocks noChangeShapeType="1"/>
            </p:cNvSpPr>
            <p:nvPr/>
          </p:nvSpPr>
          <p:spPr bwMode="auto">
            <a:xfrm>
              <a:off x="1728" y="3408"/>
              <a:ext cx="96"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47" name="Line 47"/>
            <p:cNvSpPr>
              <a:spLocks noChangeShapeType="1"/>
            </p:cNvSpPr>
            <p:nvPr/>
          </p:nvSpPr>
          <p:spPr bwMode="auto">
            <a:xfrm flipH="1">
              <a:off x="2256" y="3408"/>
              <a:ext cx="144" cy="14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48" name="Line 48"/>
            <p:cNvSpPr>
              <a:spLocks noChangeShapeType="1"/>
            </p:cNvSpPr>
            <p:nvPr/>
          </p:nvSpPr>
          <p:spPr bwMode="auto">
            <a:xfrm flipV="1">
              <a:off x="1728" y="3936"/>
              <a:ext cx="96" cy="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49" name="Line 49"/>
            <p:cNvSpPr>
              <a:spLocks noChangeShapeType="1"/>
            </p:cNvSpPr>
            <p:nvPr/>
          </p:nvSpPr>
          <p:spPr bwMode="auto">
            <a:xfrm flipH="1" flipV="1">
              <a:off x="2256" y="3936"/>
              <a:ext cx="144" cy="9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50" name="Freeform 50"/>
            <p:cNvSpPr>
              <a:spLocks/>
            </p:cNvSpPr>
            <p:nvPr/>
          </p:nvSpPr>
          <p:spPr bwMode="auto">
            <a:xfrm>
              <a:off x="1680" y="3696"/>
              <a:ext cx="145" cy="145"/>
            </a:xfrm>
            <a:custGeom>
              <a:avLst/>
              <a:gdLst>
                <a:gd name="T0" fmla="*/ 72 w 145"/>
                <a:gd name="T1" fmla="*/ 144 h 145"/>
                <a:gd name="T2" fmla="*/ 0 w 145"/>
                <a:gd name="T3" fmla="*/ 0 h 145"/>
                <a:gd name="T4" fmla="*/ 144 w 145"/>
                <a:gd name="T5" fmla="*/ 0 h 145"/>
                <a:gd name="T6" fmla="*/ 72 w 145"/>
                <a:gd name="T7" fmla="*/ 144 h 145"/>
              </a:gdLst>
              <a:ahLst/>
              <a:cxnLst>
                <a:cxn ang="0">
                  <a:pos x="T0" y="T1"/>
                </a:cxn>
                <a:cxn ang="0">
                  <a:pos x="T2" y="T3"/>
                </a:cxn>
                <a:cxn ang="0">
                  <a:pos x="T4" y="T5"/>
                </a:cxn>
                <a:cxn ang="0">
                  <a:pos x="T6" y="T7"/>
                </a:cxn>
              </a:cxnLst>
              <a:rect l="0" t="0" r="r" b="b"/>
              <a:pathLst>
                <a:path w="145" h="145">
                  <a:moveTo>
                    <a:pt x="72" y="144"/>
                  </a:moveTo>
                  <a:lnTo>
                    <a:pt x="0" y="0"/>
                  </a:lnTo>
                  <a:lnTo>
                    <a:pt x="144" y="0"/>
                  </a:lnTo>
                  <a:lnTo>
                    <a:pt x="72" y="144"/>
                  </a:lnTo>
                </a:path>
              </a:pathLst>
            </a:custGeom>
            <a:solidFill>
              <a:schemeClr val="tx1"/>
            </a:soli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6451" name="Freeform 51"/>
            <p:cNvSpPr>
              <a:spLocks/>
            </p:cNvSpPr>
            <p:nvPr/>
          </p:nvSpPr>
          <p:spPr bwMode="auto">
            <a:xfrm>
              <a:off x="2256" y="3696"/>
              <a:ext cx="193" cy="145"/>
            </a:xfrm>
            <a:custGeom>
              <a:avLst/>
              <a:gdLst>
                <a:gd name="T0" fmla="*/ 96 w 193"/>
                <a:gd name="T1" fmla="*/ 0 h 145"/>
                <a:gd name="T2" fmla="*/ 0 w 193"/>
                <a:gd name="T3" fmla="*/ 144 h 145"/>
                <a:gd name="T4" fmla="*/ 192 w 193"/>
                <a:gd name="T5" fmla="*/ 144 h 145"/>
                <a:gd name="T6" fmla="*/ 96 w 193"/>
                <a:gd name="T7" fmla="*/ 0 h 145"/>
              </a:gdLst>
              <a:ahLst/>
              <a:cxnLst>
                <a:cxn ang="0">
                  <a:pos x="T0" y="T1"/>
                </a:cxn>
                <a:cxn ang="0">
                  <a:pos x="T2" y="T3"/>
                </a:cxn>
                <a:cxn ang="0">
                  <a:pos x="T4" y="T5"/>
                </a:cxn>
                <a:cxn ang="0">
                  <a:pos x="T6" y="T7"/>
                </a:cxn>
              </a:cxnLst>
              <a:rect l="0" t="0" r="r" b="b"/>
              <a:pathLst>
                <a:path w="193" h="145">
                  <a:moveTo>
                    <a:pt x="96" y="0"/>
                  </a:moveTo>
                  <a:lnTo>
                    <a:pt x="0" y="144"/>
                  </a:lnTo>
                  <a:lnTo>
                    <a:pt x="192" y="144"/>
                  </a:lnTo>
                  <a:lnTo>
                    <a:pt x="96" y="0"/>
                  </a:lnTo>
                </a:path>
              </a:pathLst>
            </a:custGeom>
            <a:solidFill>
              <a:schemeClr val="tx2"/>
            </a:soli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86464" name="Rectangle 64"/>
          <p:cNvSpPr>
            <a:spLocks noChangeArrowheads="1"/>
          </p:cNvSpPr>
          <p:nvPr/>
        </p:nvSpPr>
        <p:spPr bwMode="auto">
          <a:xfrm>
            <a:off x="5270500" y="1384300"/>
            <a:ext cx="1055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a:solidFill>
                  <a:srgbClr val="000000"/>
                </a:solidFill>
              </a:rPr>
              <a:t>Mesh</a:t>
            </a:r>
          </a:p>
        </p:txBody>
      </p:sp>
      <p:grpSp>
        <p:nvGrpSpPr>
          <p:cNvPr id="486474" name="Group 74"/>
          <p:cNvGrpSpPr>
            <a:grpSpLocks/>
          </p:cNvGrpSpPr>
          <p:nvPr/>
        </p:nvGrpSpPr>
        <p:grpSpPr bwMode="auto">
          <a:xfrm>
            <a:off x="6489700" y="1435100"/>
            <a:ext cx="1816100" cy="825500"/>
            <a:chOff x="4080" y="672"/>
            <a:chExt cx="1144" cy="520"/>
          </a:xfrm>
        </p:grpSpPr>
        <p:sp>
          <p:nvSpPr>
            <p:cNvPr id="486460" name="Line 60"/>
            <p:cNvSpPr>
              <a:spLocks noChangeShapeType="1"/>
            </p:cNvSpPr>
            <p:nvPr/>
          </p:nvSpPr>
          <p:spPr bwMode="auto">
            <a:xfrm flipV="1">
              <a:off x="4272" y="816"/>
              <a:ext cx="720" cy="28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65" name="Line 65"/>
            <p:cNvSpPr>
              <a:spLocks noChangeShapeType="1"/>
            </p:cNvSpPr>
            <p:nvPr/>
          </p:nvSpPr>
          <p:spPr bwMode="auto">
            <a:xfrm>
              <a:off x="4512" y="768"/>
              <a:ext cx="576"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6466" name="Line 66"/>
            <p:cNvSpPr>
              <a:spLocks noChangeShapeType="1"/>
            </p:cNvSpPr>
            <p:nvPr/>
          </p:nvSpPr>
          <p:spPr bwMode="auto">
            <a:xfrm>
              <a:off x="4224" y="864"/>
              <a:ext cx="86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6467" name="Line 67"/>
            <p:cNvSpPr>
              <a:spLocks noChangeShapeType="1"/>
            </p:cNvSpPr>
            <p:nvPr/>
          </p:nvSpPr>
          <p:spPr bwMode="auto">
            <a:xfrm flipH="1" flipV="1">
              <a:off x="4224" y="864"/>
              <a:ext cx="4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6468" name="Line 68"/>
            <p:cNvSpPr>
              <a:spLocks noChangeShapeType="1"/>
            </p:cNvSpPr>
            <p:nvPr/>
          </p:nvSpPr>
          <p:spPr bwMode="auto">
            <a:xfrm flipV="1">
              <a:off x="4272" y="720"/>
              <a:ext cx="192"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6469" name="Line 69"/>
            <p:cNvSpPr>
              <a:spLocks noChangeShapeType="1"/>
            </p:cNvSpPr>
            <p:nvPr/>
          </p:nvSpPr>
          <p:spPr bwMode="auto">
            <a:xfrm flipV="1">
              <a:off x="4224" y="1104"/>
              <a:ext cx="912"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6470" name="Line 70"/>
            <p:cNvSpPr>
              <a:spLocks noChangeShapeType="1"/>
            </p:cNvSpPr>
            <p:nvPr/>
          </p:nvSpPr>
          <p:spPr bwMode="auto">
            <a:xfrm>
              <a:off x="5040" y="816"/>
              <a:ext cx="9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6471" name="Line 71"/>
            <p:cNvSpPr>
              <a:spLocks noChangeShapeType="1"/>
            </p:cNvSpPr>
            <p:nvPr/>
          </p:nvSpPr>
          <p:spPr bwMode="auto">
            <a:xfrm flipH="1" flipV="1">
              <a:off x="4512" y="720"/>
              <a:ext cx="52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6472" name="Line 72"/>
            <p:cNvSpPr>
              <a:spLocks noChangeShapeType="1"/>
            </p:cNvSpPr>
            <p:nvPr/>
          </p:nvSpPr>
          <p:spPr bwMode="auto">
            <a:xfrm flipH="1">
              <a:off x="4176" y="720"/>
              <a:ext cx="28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6473" name="Line 73"/>
            <p:cNvSpPr>
              <a:spLocks noChangeShapeType="1"/>
            </p:cNvSpPr>
            <p:nvPr/>
          </p:nvSpPr>
          <p:spPr bwMode="auto">
            <a:xfrm>
              <a:off x="4176" y="816"/>
              <a:ext cx="81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6454" name="Rectangle 54"/>
            <p:cNvSpPr>
              <a:spLocks noChangeArrowheads="1"/>
            </p:cNvSpPr>
            <p:nvPr/>
          </p:nvSpPr>
          <p:spPr bwMode="auto">
            <a:xfrm>
              <a:off x="4080" y="768"/>
              <a:ext cx="136" cy="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55" name="Rectangle 55"/>
            <p:cNvSpPr>
              <a:spLocks noChangeArrowheads="1"/>
            </p:cNvSpPr>
            <p:nvPr/>
          </p:nvSpPr>
          <p:spPr bwMode="auto">
            <a:xfrm>
              <a:off x="4416" y="672"/>
              <a:ext cx="136" cy="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56" name="Rectangle 56"/>
            <p:cNvSpPr>
              <a:spLocks noChangeArrowheads="1"/>
            </p:cNvSpPr>
            <p:nvPr/>
          </p:nvSpPr>
          <p:spPr bwMode="auto">
            <a:xfrm>
              <a:off x="4128" y="1104"/>
              <a:ext cx="136" cy="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57" name="Rectangle 57"/>
            <p:cNvSpPr>
              <a:spLocks noChangeArrowheads="1"/>
            </p:cNvSpPr>
            <p:nvPr/>
          </p:nvSpPr>
          <p:spPr bwMode="auto">
            <a:xfrm>
              <a:off x="5088" y="1056"/>
              <a:ext cx="136" cy="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458" name="Rectangle 58"/>
            <p:cNvSpPr>
              <a:spLocks noChangeArrowheads="1"/>
            </p:cNvSpPr>
            <p:nvPr/>
          </p:nvSpPr>
          <p:spPr bwMode="auto">
            <a:xfrm>
              <a:off x="4992" y="768"/>
              <a:ext cx="136" cy="88"/>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1096976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81</a:t>
            </a:fld>
            <a:endParaRPr lang="en-US" dirty="0"/>
          </a:p>
        </p:txBody>
      </p:sp>
      <p:sp>
        <p:nvSpPr>
          <p:cNvPr id="5" name="Title 4"/>
          <p:cNvSpPr>
            <a:spLocks noGrp="1"/>
          </p:cNvSpPr>
          <p:nvPr>
            <p:ph type="title"/>
          </p:nvPr>
        </p:nvSpPr>
        <p:spPr/>
        <p:txBody>
          <a:bodyPr/>
          <a:lstStyle/>
          <a:p>
            <a:r>
              <a:rPr lang="en-US" dirty="0"/>
              <a:t>Summary of LAN Topologies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9117121"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13454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a:t>Data Network Types</a:t>
            </a:r>
          </a:p>
        </p:txBody>
      </p:sp>
      <p:sp>
        <p:nvSpPr>
          <p:cNvPr id="588803" name="Rectangle 3"/>
          <p:cNvSpPr>
            <a:spLocks noGrp="1" noChangeArrowheads="1"/>
          </p:cNvSpPr>
          <p:nvPr>
            <p:ph type="body" idx="1"/>
          </p:nvPr>
        </p:nvSpPr>
        <p:spPr/>
        <p:txBody>
          <a:bodyPr/>
          <a:lstStyle/>
          <a:p>
            <a:r>
              <a:rPr lang="en-US"/>
              <a:t>Personal Area Network - PAN</a:t>
            </a:r>
          </a:p>
          <a:p>
            <a:pPr lvl="1"/>
            <a:r>
              <a:rPr lang="en-US"/>
              <a:t>Bluetooth</a:t>
            </a:r>
          </a:p>
          <a:p>
            <a:r>
              <a:rPr lang="en-US"/>
              <a:t>Local Area Network - LAN</a:t>
            </a:r>
          </a:p>
          <a:p>
            <a:r>
              <a:rPr lang="en-US"/>
              <a:t>Campus Area Network – CAN</a:t>
            </a:r>
          </a:p>
          <a:p>
            <a:r>
              <a:rPr lang="en-US"/>
              <a:t>Metropolitan Area Network – MAN </a:t>
            </a:r>
          </a:p>
          <a:p>
            <a:r>
              <a:rPr lang="en-US"/>
              <a:t>Wide Area Network – WAN </a:t>
            </a:r>
          </a:p>
          <a:p>
            <a:r>
              <a:rPr lang="en-US"/>
              <a:t>Internet – worldwide network</a:t>
            </a:r>
          </a:p>
          <a:p>
            <a:r>
              <a:rPr lang="en-US"/>
              <a:t>Intranet – company network</a:t>
            </a:r>
          </a:p>
          <a:p>
            <a:r>
              <a:rPr lang="en-US"/>
              <a:t>Extranet – shared partner or vendor network</a:t>
            </a:r>
          </a:p>
        </p:txBody>
      </p:sp>
    </p:spTree>
    <p:extLst>
      <p:ext uri="{BB962C8B-B14F-4D97-AF65-F5344CB8AC3E}">
        <p14:creationId xmlns:p14="http://schemas.microsoft.com/office/powerpoint/2010/main" val="3552547181"/>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83</a:t>
            </a:fld>
            <a:endParaRPr lang="en-US" dirty="0"/>
          </a:p>
        </p:txBody>
      </p:sp>
      <p:sp>
        <p:nvSpPr>
          <p:cNvPr id="3" name="Title 2"/>
          <p:cNvSpPr>
            <a:spLocks noGrp="1"/>
          </p:cNvSpPr>
          <p:nvPr>
            <p:ph type="title"/>
          </p:nvPr>
        </p:nvSpPr>
        <p:spPr/>
        <p:txBody>
          <a:bodyPr/>
          <a:lstStyle/>
          <a:p>
            <a:r>
              <a:rPr lang="en-US" dirty="0" smtClean="0"/>
              <a:t>Key Terms – Media Sharing</a:t>
            </a:r>
            <a:endParaRPr lang="en-US" dirty="0"/>
          </a:p>
        </p:txBody>
      </p:sp>
      <p:sp>
        <p:nvSpPr>
          <p:cNvPr id="4" name="Content Placeholder 3"/>
          <p:cNvSpPr>
            <a:spLocks noGrp="1"/>
          </p:cNvSpPr>
          <p:nvPr>
            <p:ph idx="1"/>
          </p:nvPr>
        </p:nvSpPr>
        <p:spPr/>
        <p:txBody>
          <a:bodyPr>
            <a:normAutofit fontScale="70000" lnSpcReduction="20000"/>
          </a:bodyPr>
          <a:lstStyle/>
          <a:p>
            <a:r>
              <a:rPr lang="en-US" b="1" dirty="0" smtClean="0"/>
              <a:t>CSMA/CD</a:t>
            </a:r>
            <a:br>
              <a:rPr lang="en-US" b="1" dirty="0" smtClean="0"/>
            </a:br>
            <a:r>
              <a:rPr lang="en-US" b="1" dirty="0" smtClean="0"/>
              <a:t>Carrier sense </a:t>
            </a:r>
            <a:r>
              <a:rPr lang="en-US" b="1" dirty="0"/>
              <a:t>multiple access with collision detection </a:t>
            </a:r>
            <a:r>
              <a:rPr lang="en-US" dirty="0"/>
              <a:t>A media access control method that uses a carrier sensing scheme. When a transmitting system detects another signal while transmitting a frame, it stops transmitting that frame, transmits a jam signal, and then waits for a random time interval before trying to resend the frame. </a:t>
            </a:r>
            <a:r>
              <a:rPr lang="en-US" dirty="0" smtClean="0"/>
              <a:t>Random </a:t>
            </a:r>
            <a:r>
              <a:rPr lang="en-US" dirty="0"/>
              <a:t>collision timer is called the back-off </a:t>
            </a:r>
            <a:r>
              <a:rPr lang="en-US" dirty="0" smtClean="0"/>
              <a:t>algorithm. This reduces collisions on a network. </a:t>
            </a:r>
          </a:p>
          <a:p>
            <a:pPr marL="0" indent="0">
              <a:buNone/>
            </a:pPr>
            <a:endParaRPr lang="en-US" dirty="0" smtClean="0"/>
          </a:p>
          <a:p>
            <a:r>
              <a:rPr lang="en-US" b="1" dirty="0" smtClean="0"/>
              <a:t>CSMA/CA</a:t>
            </a:r>
            <a:br>
              <a:rPr lang="en-US" b="1" dirty="0" smtClean="0"/>
            </a:br>
            <a:r>
              <a:rPr lang="en-US" b="1" dirty="0" smtClean="0"/>
              <a:t>Carrier </a:t>
            </a:r>
            <a:r>
              <a:rPr lang="en-US" b="1" dirty="0"/>
              <a:t>sense multiple access with collision avoidance </a:t>
            </a:r>
            <a:r>
              <a:rPr lang="en-US" dirty="0"/>
              <a:t>A media access control method that uses a carrier sensing scheme. A system wishing to transmit data has to first listen to the channel for a predetermined amount of time to determine whether or not another system is transmitting on the channel. If the channel is sensed as “idle,” then the system is permitted to begin the transmission process. If the channel is sensed as “busy,” the system defers its transmission for a random period of </a:t>
            </a:r>
            <a:r>
              <a:rPr lang="en-US" dirty="0" smtClean="0"/>
              <a:t>time</a:t>
            </a:r>
            <a:r>
              <a:rPr lang="en-US" dirty="0"/>
              <a:t>.</a:t>
            </a:r>
          </a:p>
        </p:txBody>
      </p:sp>
    </p:spTree>
    <p:extLst>
      <p:ext uri="{BB962C8B-B14F-4D97-AF65-F5344CB8AC3E}">
        <p14:creationId xmlns:p14="http://schemas.microsoft.com/office/powerpoint/2010/main" val="109778295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Networking Concepts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FB124A42-3BFC-4002-A422-5D3896DD5E41}" type="slidenum">
              <a:rPr lang="en-US" smtClean="0"/>
              <a:pPr/>
              <a:t>84</a:t>
            </a:fld>
            <a:endParaRPr lang="en-US" dirty="0"/>
          </a:p>
        </p:txBody>
      </p:sp>
    </p:spTree>
    <p:extLst>
      <p:ext uri="{BB962C8B-B14F-4D97-AF65-F5344CB8AC3E}">
        <p14:creationId xmlns:p14="http://schemas.microsoft.com/office/powerpoint/2010/main" val="197142896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85</a:t>
            </a:fld>
            <a:endParaRPr lang="en-US" dirty="0"/>
          </a:p>
        </p:txBody>
      </p:sp>
      <p:sp>
        <p:nvSpPr>
          <p:cNvPr id="3" name="Title 2"/>
          <p:cNvSpPr>
            <a:spLocks noGrp="1"/>
          </p:cNvSpPr>
          <p:nvPr>
            <p:ph type="title"/>
          </p:nvPr>
        </p:nvSpPr>
        <p:spPr/>
        <p:txBody>
          <a:bodyPr/>
          <a:lstStyle/>
          <a:p>
            <a:r>
              <a:rPr lang="en-US" dirty="0" smtClean="0"/>
              <a:t>Key Terms</a:t>
            </a:r>
            <a:endParaRPr lang="en-US" dirty="0"/>
          </a:p>
        </p:txBody>
      </p:sp>
      <p:sp>
        <p:nvSpPr>
          <p:cNvPr id="4" name="Content Placeholder 3"/>
          <p:cNvSpPr>
            <a:spLocks noGrp="1"/>
          </p:cNvSpPr>
          <p:nvPr>
            <p:ph idx="1"/>
          </p:nvPr>
        </p:nvSpPr>
        <p:spPr/>
        <p:txBody>
          <a:bodyPr>
            <a:normAutofit fontScale="70000" lnSpcReduction="20000"/>
          </a:bodyPr>
          <a:lstStyle/>
          <a:p>
            <a:r>
              <a:rPr lang="en-US" b="1" dirty="0" smtClean="0"/>
              <a:t>Internet </a:t>
            </a:r>
            <a:r>
              <a:rPr lang="en-US" b="1" dirty="0"/>
              <a:t>Group Management Protocol (IGMP) </a:t>
            </a:r>
            <a:r>
              <a:rPr lang="en-US" dirty="0"/>
              <a:t>Used by systems and adjacent routers on IP networks to establish and maintain multicast group memberships. </a:t>
            </a:r>
          </a:p>
          <a:p>
            <a:r>
              <a:rPr lang="en-US" b="1" dirty="0" smtClean="0"/>
              <a:t>Media </a:t>
            </a:r>
            <a:r>
              <a:rPr lang="en-US" b="1" dirty="0"/>
              <a:t>access control (MAC) </a:t>
            </a:r>
            <a:r>
              <a:rPr lang="en-US" dirty="0"/>
              <a:t>Data communication protocol </a:t>
            </a:r>
            <a:r>
              <a:rPr lang="en-US" dirty="0" err="1"/>
              <a:t>sublayer</a:t>
            </a:r>
            <a:r>
              <a:rPr lang="en-US" dirty="0"/>
              <a:t> of the data link layer specified in the OSI model. It provides hardware addressing and channel access control mechanisms that make it possible for several nodes to communicate within a multiple -access network that incorporates a shared medium. </a:t>
            </a:r>
          </a:p>
          <a:p>
            <a:r>
              <a:rPr lang="en-US" b="1" dirty="0" smtClean="0"/>
              <a:t>Address </a:t>
            </a:r>
            <a:r>
              <a:rPr lang="en-US" b="1" dirty="0"/>
              <a:t>Resolution Protocol (ARP) </a:t>
            </a:r>
            <a:r>
              <a:rPr lang="en-US" dirty="0"/>
              <a:t>A networking protocol used for resolution of network layer IP addresses into link layer MAC addresses. </a:t>
            </a:r>
          </a:p>
          <a:p>
            <a:r>
              <a:rPr lang="en-US" b="1" dirty="0" smtClean="0"/>
              <a:t>Dynamic </a:t>
            </a:r>
            <a:r>
              <a:rPr lang="en-US" b="1" dirty="0"/>
              <a:t>Host Configuration Protocol (DHCP)</a:t>
            </a:r>
            <a:r>
              <a:rPr lang="en-US" dirty="0"/>
              <a:t> A network configuration service for hosts on IP networks. It provides IP addressing, DNS server, subnet mask, and other important network configuration data to each host through automation. </a:t>
            </a:r>
          </a:p>
          <a:p>
            <a:r>
              <a:rPr lang="en-US" b="1" dirty="0" smtClean="0"/>
              <a:t>DHCP </a:t>
            </a:r>
            <a:r>
              <a:rPr lang="en-US" b="1" dirty="0"/>
              <a:t>snooping </a:t>
            </a:r>
            <a:r>
              <a:rPr lang="en-US" dirty="0"/>
              <a:t>A series of techniques applied to ensure the security of an existing DHCP infrastructure through tracking physical locations, ensuring only authorized DHCP servers are accessible, and hosts use only addresses assigned to them. </a:t>
            </a:r>
          </a:p>
        </p:txBody>
      </p:sp>
    </p:spTree>
    <p:extLst>
      <p:ext uri="{BB962C8B-B14F-4D97-AF65-F5344CB8AC3E}">
        <p14:creationId xmlns:p14="http://schemas.microsoft.com/office/powerpoint/2010/main" val="302608387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86</a:t>
            </a:fld>
            <a:endParaRPr lang="en-US" dirty="0"/>
          </a:p>
        </p:txBody>
      </p:sp>
      <p:sp>
        <p:nvSpPr>
          <p:cNvPr id="3" name="Title 2"/>
          <p:cNvSpPr>
            <a:spLocks noGrp="1"/>
          </p:cNvSpPr>
          <p:nvPr>
            <p:ph type="title"/>
          </p:nvPr>
        </p:nvSpPr>
        <p:spPr/>
        <p:txBody>
          <a:bodyPr/>
          <a:lstStyle/>
          <a:p>
            <a:r>
              <a:rPr lang="en-US" dirty="0" smtClean="0"/>
              <a:t>Key Terms</a:t>
            </a:r>
            <a:endParaRPr lang="en-US" dirty="0"/>
          </a:p>
        </p:txBody>
      </p:sp>
      <p:sp>
        <p:nvSpPr>
          <p:cNvPr id="4" name="Content Placeholder 3"/>
          <p:cNvSpPr>
            <a:spLocks noGrp="1"/>
          </p:cNvSpPr>
          <p:nvPr>
            <p:ph idx="1"/>
          </p:nvPr>
        </p:nvSpPr>
        <p:spPr/>
        <p:txBody>
          <a:bodyPr>
            <a:normAutofit fontScale="77500" lnSpcReduction="20000"/>
          </a:bodyPr>
          <a:lstStyle/>
          <a:p>
            <a:r>
              <a:rPr lang="en-US" b="1" dirty="0" smtClean="0"/>
              <a:t>Reverse </a:t>
            </a:r>
            <a:r>
              <a:rPr lang="en-US" b="1" dirty="0"/>
              <a:t>Address Resolution Protocol (RARP) and Bootstrap Protocol (</a:t>
            </a:r>
            <a:r>
              <a:rPr lang="en-US" b="1" dirty="0" err="1"/>
              <a:t>BootP</a:t>
            </a:r>
            <a:r>
              <a:rPr lang="en-US" b="1" dirty="0"/>
              <a:t>) </a:t>
            </a:r>
            <a:r>
              <a:rPr lang="en-US" dirty="0"/>
              <a:t>Networking protocols used by host computers to request the IP address from an administrative configuration server. </a:t>
            </a:r>
          </a:p>
          <a:p>
            <a:r>
              <a:rPr lang="en-US" b="1" dirty="0" smtClean="0"/>
              <a:t>Internet </a:t>
            </a:r>
            <a:r>
              <a:rPr lang="en-US" b="1" dirty="0"/>
              <a:t>Control Message Protocol (ICMP) </a:t>
            </a:r>
            <a:r>
              <a:rPr lang="en-US" dirty="0"/>
              <a:t>A core protocol of the IP suite used to send status and error messages. </a:t>
            </a:r>
            <a:endParaRPr lang="en-US" dirty="0" smtClean="0"/>
          </a:p>
          <a:p>
            <a:r>
              <a:rPr lang="en-US" b="1" dirty="0" smtClean="0"/>
              <a:t>Simple </a:t>
            </a:r>
            <a:r>
              <a:rPr lang="en-US" b="1" dirty="0"/>
              <a:t>Network Management Protocol (SNMP)</a:t>
            </a:r>
            <a:r>
              <a:rPr lang="en-US" dirty="0"/>
              <a:t> A protocol within the IP suite that is used for network device management activities through the use of a structure that uses managers, agents, and Management Information Bases. </a:t>
            </a:r>
          </a:p>
          <a:p>
            <a:r>
              <a:rPr lang="en-US" b="1" dirty="0" smtClean="0"/>
              <a:t>Domain </a:t>
            </a:r>
            <a:r>
              <a:rPr lang="en-US" b="1" dirty="0"/>
              <a:t>Name System (DNS) </a:t>
            </a:r>
            <a:r>
              <a:rPr lang="en-US" dirty="0"/>
              <a:t>A hierarchical distributed naming system for computers, services, or any resource connected to an IP-based network. It associates various pieces of information with domain names assigned to each of the participating entities. </a:t>
            </a:r>
          </a:p>
          <a:p>
            <a:r>
              <a:rPr lang="en-US" b="1" dirty="0" smtClean="0"/>
              <a:t>DNS </a:t>
            </a:r>
            <a:r>
              <a:rPr lang="en-US" b="1" dirty="0"/>
              <a:t>zone transfer</a:t>
            </a:r>
            <a:r>
              <a:rPr lang="en-US" dirty="0"/>
              <a:t> The process of replicating the databases containing the DNS data across a set of DNS servers</a:t>
            </a:r>
            <a:r>
              <a:rPr lang="en-US" dirty="0" smtClean="0"/>
              <a:t>.</a:t>
            </a:r>
            <a:endParaRPr lang="en-US" dirty="0"/>
          </a:p>
        </p:txBody>
      </p:sp>
    </p:spTree>
    <p:extLst>
      <p:ext uri="{BB962C8B-B14F-4D97-AF65-F5344CB8AC3E}">
        <p14:creationId xmlns:p14="http://schemas.microsoft.com/office/powerpoint/2010/main" val="340098407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2"/>
          <p:cNvSpPr>
            <a:spLocks noGrp="1" noChangeArrowheads="1"/>
          </p:cNvSpPr>
          <p:nvPr>
            <p:ph type="title"/>
          </p:nvPr>
        </p:nvSpPr>
        <p:spPr/>
        <p:txBody>
          <a:bodyPr/>
          <a:lstStyle/>
          <a:p>
            <a:r>
              <a:rPr lang="en-US" dirty="0"/>
              <a:t>LAN </a:t>
            </a:r>
            <a:r>
              <a:rPr lang="en-US" dirty="0" smtClean="0"/>
              <a:t>Communication Methods</a:t>
            </a:r>
            <a:endParaRPr lang="en-US" dirty="0"/>
          </a:p>
        </p:txBody>
      </p:sp>
      <p:sp>
        <p:nvSpPr>
          <p:cNvPr id="592899" name="Rectangle 3"/>
          <p:cNvSpPr>
            <a:spLocks noGrp="1" noChangeArrowheads="1"/>
          </p:cNvSpPr>
          <p:nvPr>
            <p:ph type="body" idx="1"/>
          </p:nvPr>
        </p:nvSpPr>
        <p:spPr/>
        <p:txBody>
          <a:bodyPr/>
          <a:lstStyle/>
          <a:p>
            <a:r>
              <a:rPr lang="en-US"/>
              <a:t>Unicast</a:t>
            </a:r>
          </a:p>
          <a:p>
            <a:pPr lvl="1"/>
            <a:r>
              <a:rPr lang="en-US"/>
              <a:t>Single source to single destination</a:t>
            </a:r>
          </a:p>
          <a:p>
            <a:r>
              <a:rPr lang="en-US"/>
              <a:t>Multicast</a:t>
            </a:r>
          </a:p>
          <a:p>
            <a:pPr lvl="1"/>
            <a:r>
              <a:rPr lang="en-US"/>
              <a:t>Single source to multiple </a:t>
            </a:r>
            <a:r>
              <a:rPr lang="en-US" u="sng"/>
              <a:t>specific</a:t>
            </a:r>
            <a:r>
              <a:rPr lang="en-US"/>
              <a:t> destinations</a:t>
            </a:r>
          </a:p>
          <a:p>
            <a:r>
              <a:rPr lang="en-US"/>
              <a:t>Broadcast</a:t>
            </a:r>
          </a:p>
          <a:p>
            <a:pPr lvl="1"/>
            <a:r>
              <a:rPr lang="en-US"/>
              <a:t>Single source to every destination reachable on a network segment</a:t>
            </a:r>
          </a:p>
          <a:p>
            <a:pPr lvl="1"/>
            <a:endParaRPr lang="en-US"/>
          </a:p>
        </p:txBody>
      </p:sp>
    </p:spTree>
    <p:extLst>
      <p:ext uri="{BB962C8B-B14F-4D97-AF65-F5344CB8AC3E}">
        <p14:creationId xmlns:p14="http://schemas.microsoft.com/office/powerpoint/2010/main" val="4139463884"/>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p:txBody>
          <a:bodyPr/>
          <a:lstStyle/>
          <a:p>
            <a:r>
              <a:rPr lang="en-US" altLang="en-US"/>
              <a:t>The Domain Name System (DNS)</a:t>
            </a:r>
          </a:p>
        </p:txBody>
      </p:sp>
      <p:pic>
        <p:nvPicPr>
          <p:cNvPr id="478211" name="Picture 3" descr="dns"/>
          <p:cNvPicPr>
            <a:picLocks noChangeAspect="1" noChangeArrowheads="1"/>
          </p:cNvPicPr>
          <p:nvPr/>
        </p:nvPicPr>
        <p:blipFill>
          <a:blip r:embed="rId3" cstate="print"/>
          <a:srcRect/>
          <a:stretch>
            <a:fillRect/>
          </a:stretch>
        </p:blipFill>
        <p:spPr bwMode="auto">
          <a:xfrm>
            <a:off x="685800" y="1905000"/>
            <a:ext cx="7696200" cy="2908300"/>
          </a:xfrm>
          <a:prstGeom prst="rect">
            <a:avLst/>
          </a:prstGeom>
          <a:noFill/>
        </p:spPr>
      </p:pic>
    </p:spTree>
    <p:extLst>
      <p:ext uri="{BB962C8B-B14F-4D97-AF65-F5344CB8AC3E}">
        <p14:creationId xmlns:p14="http://schemas.microsoft.com/office/powerpoint/2010/main" val="413073472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2"/>
          <p:cNvSpPr>
            <a:spLocks noGrp="1" noChangeArrowheads="1"/>
          </p:cNvSpPr>
          <p:nvPr>
            <p:ph type="title"/>
          </p:nvPr>
        </p:nvSpPr>
        <p:spPr/>
        <p:txBody>
          <a:bodyPr/>
          <a:lstStyle/>
          <a:p>
            <a:r>
              <a:rPr lang="en-US"/>
              <a:t>The Root Servers</a:t>
            </a:r>
          </a:p>
        </p:txBody>
      </p:sp>
      <p:sp>
        <p:nvSpPr>
          <p:cNvPr id="632835" name="Rectangle 3"/>
          <p:cNvSpPr>
            <a:spLocks noGrp="1" noChangeArrowheads="1"/>
          </p:cNvSpPr>
          <p:nvPr>
            <p:ph type="body" idx="1"/>
          </p:nvPr>
        </p:nvSpPr>
        <p:spPr>
          <a:xfrm>
            <a:off x="838200" y="990600"/>
            <a:ext cx="8077200" cy="5715000"/>
          </a:xfrm>
        </p:spPr>
        <p:txBody>
          <a:bodyPr/>
          <a:lstStyle/>
          <a:p>
            <a:pPr>
              <a:lnSpc>
                <a:spcPct val="80000"/>
              </a:lnSpc>
              <a:buFont typeface="Wingdings" pitchFamily="2" charset="2"/>
              <a:buNone/>
            </a:pPr>
            <a:r>
              <a:rPr lang="en-US" sz="1800">
                <a:latin typeface="Courier New" pitchFamily="49" charset="0"/>
              </a:rPr>
              <a:t>nslookup -q=ns .</a:t>
            </a:r>
          </a:p>
          <a:p>
            <a:pPr>
              <a:lnSpc>
                <a:spcPct val="80000"/>
              </a:lnSpc>
              <a:buFont typeface="Wingdings" pitchFamily="2" charset="2"/>
              <a:buNone/>
            </a:pPr>
            <a:endParaRPr lang="en-US" sz="1800">
              <a:latin typeface="Courier New" pitchFamily="49" charset="0"/>
            </a:endParaRPr>
          </a:p>
          <a:p>
            <a:pPr>
              <a:lnSpc>
                <a:spcPct val="80000"/>
              </a:lnSpc>
              <a:buFont typeface="Wingdings" pitchFamily="2" charset="2"/>
              <a:buNone/>
            </a:pPr>
            <a:r>
              <a:rPr lang="en-US" sz="1800">
                <a:latin typeface="Courier New" pitchFamily="49" charset="0"/>
              </a:rPr>
              <a:t>A.ROOT-SERVERS.NET      internet address = 198.41.0.4</a:t>
            </a:r>
          </a:p>
          <a:p>
            <a:pPr>
              <a:lnSpc>
                <a:spcPct val="80000"/>
              </a:lnSpc>
              <a:buFont typeface="Wingdings" pitchFamily="2" charset="2"/>
              <a:buNone/>
            </a:pPr>
            <a:r>
              <a:rPr lang="en-US" sz="1800">
                <a:latin typeface="Courier New" pitchFamily="49" charset="0"/>
              </a:rPr>
              <a:t>B.ROOT-SERVERS.NET      internet address = 192.228.79.201</a:t>
            </a:r>
          </a:p>
          <a:p>
            <a:pPr>
              <a:lnSpc>
                <a:spcPct val="80000"/>
              </a:lnSpc>
              <a:buFont typeface="Wingdings" pitchFamily="2" charset="2"/>
              <a:buNone/>
            </a:pPr>
            <a:r>
              <a:rPr lang="en-US" sz="1800">
                <a:latin typeface="Courier New" pitchFamily="49" charset="0"/>
              </a:rPr>
              <a:t>C.ROOT-SERVERS.NET      internet address = 192.33.4.12</a:t>
            </a:r>
          </a:p>
          <a:p>
            <a:pPr>
              <a:lnSpc>
                <a:spcPct val="80000"/>
              </a:lnSpc>
              <a:buFont typeface="Wingdings" pitchFamily="2" charset="2"/>
              <a:buNone/>
            </a:pPr>
            <a:r>
              <a:rPr lang="en-US" sz="1800">
                <a:latin typeface="Courier New" pitchFamily="49" charset="0"/>
              </a:rPr>
              <a:t>D.ROOT-SERVERS.NET      internet address = 128.8.10.90</a:t>
            </a:r>
          </a:p>
          <a:p>
            <a:pPr>
              <a:lnSpc>
                <a:spcPct val="80000"/>
              </a:lnSpc>
              <a:buFont typeface="Wingdings" pitchFamily="2" charset="2"/>
              <a:buNone/>
            </a:pPr>
            <a:r>
              <a:rPr lang="en-US" sz="1800">
                <a:latin typeface="Courier New" pitchFamily="49" charset="0"/>
              </a:rPr>
              <a:t>E.ROOT-SERVERS.NET      internet address = 192.203.230.10</a:t>
            </a:r>
          </a:p>
          <a:p>
            <a:pPr>
              <a:lnSpc>
                <a:spcPct val="80000"/>
              </a:lnSpc>
              <a:buFont typeface="Wingdings" pitchFamily="2" charset="2"/>
              <a:buNone/>
            </a:pPr>
            <a:r>
              <a:rPr lang="en-US" sz="1800">
                <a:latin typeface="Courier New" pitchFamily="49" charset="0"/>
              </a:rPr>
              <a:t>F.ROOT-SERVERS.NET      internet address = 192.5.5.241</a:t>
            </a:r>
          </a:p>
          <a:p>
            <a:pPr>
              <a:lnSpc>
                <a:spcPct val="80000"/>
              </a:lnSpc>
              <a:buFont typeface="Wingdings" pitchFamily="2" charset="2"/>
              <a:buNone/>
            </a:pPr>
            <a:r>
              <a:rPr lang="en-US" sz="1800">
                <a:latin typeface="Courier New" pitchFamily="49" charset="0"/>
              </a:rPr>
              <a:t>G.ROOT-SERVERS.NET      internet address = 192.112.36.4</a:t>
            </a:r>
          </a:p>
          <a:p>
            <a:pPr>
              <a:lnSpc>
                <a:spcPct val="80000"/>
              </a:lnSpc>
              <a:buFont typeface="Wingdings" pitchFamily="2" charset="2"/>
              <a:buNone/>
            </a:pPr>
            <a:r>
              <a:rPr lang="en-US" sz="1800">
                <a:latin typeface="Courier New" pitchFamily="49" charset="0"/>
              </a:rPr>
              <a:t>H.ROOT-SERVERS.NET      internet address = 128.63.2.53</a:t>
            </a:r>
          </a:p>
          <a:p>
            <a:pPr>
              <a:lnSpc>
                <a:spcPct val="80000"/>
              </a:lnSpc>
              <a:buFont typeface="Wingdings" pitchFamily="2" charset="2"/>
              <a:buNone/>
            </a:pPr>
            <a:r>
              <a:rPr lang="en-US" sz="1800">
                <a:latin typeface="Courier New" pitchFamily="49" charset="0"/>
              </a:rPr>
              <a:t>I.ROOT-SERVERS.NET      internet address = 192.36.148.17</a:t>
            </a:r>
          </a:p>
          <a:p>
            <a:pPr>
              <a:lnSpc>
                <a:spcPct val="80000"/>
              </a:lnSpc>
              <a:buFont typeface="Wingdings" pitchFamily="2" charset="2"/>
              <a:buNone/>
            </a:pPr>
            <a:r>
              <a:rPr lang="en-US" sz="1800">
                <a:latin typeface="Courier New" pitchFamily="49" charset="0"/>
              </a:rPr>
              <a:t>J.ROOT-SERVERS.NET      internet address = 192.58.128.30</a:t>
            </a:r>
          </a:p>
          <a:p>
            <a:pPr>
              <a:lnSpc>
                <a:spcPct val="80000"/>
              </a:lnSpc>
              <a:buFont typeface="Wingdings" pitchFamily="2" charset="2"/>
              <a:buNone/>
            </a:pPr>
            <a:r>
              <a:rPr lang="en-US" sz="1800">
                <a:latin typeface="Courier New" pitchFamily="49" charset="0"/>
              </a:rPr>
              <a:t>K.ROOT-SERVERS.NET      internet address = 193.0.14.129</a:t>
            </a:r>
          </a:p>
          <a:p>
            <a:pPr>
              <a:lnSpc>
                <a:spcPct val="80000"/>
              </a:lnSpc>
              <a:buFont typeface="Wingdings" pitchFamily="2" charset="2"/>
              <a:buNone/>
            </a:pPr>
            <a:r>
              <a:rPr lang="en-US" sz="1800">
                <a:latin typeface="Courier New" pitchFamily="49" charset="0"/>
              </a:rPr>
              <a:t>L.ROOT-SERVERS.NET      internet address = 198.32.64.12</a:t>
            </a:r>
          </a:p>
          <a:p>
            <a:pPr>
              <a:lnSpc>
                <a:spcPct val="80000"/>
              </a:lnSpc>
              <a:buFont typeface="Wingdings" pitchFamily="2" charset="2"/>
              <a:buNone/>
            </a:pPr>
            <a:r>
              <a:rPr lang="en-US" sz="1800">
                <a:latin typeface="Courier New" pitchFamily="49" charset="0"/>
              </a:rPr>
              <a:t>M.ROOT-SERVERS.NET      internet address = 202.12.27.33</a:t>
            </a:r>
          </a:p>
        </p:txBody>
      </p:sp>
    </p:spTree>
    <p:extLst>
      <p:ext uri="{BB962C8B-B14F-4D97-AF65-F5344CB8AC3E}">
        <p14:creationId xmlns:p14="http://schemas.microsoft.com/office/powerpoint/2010/main" val="53959033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B124A42-3BFC-4002-A422-5D3896DD5E41}" type="slidenum">
              <a:rPr lang="en-US" smtClean="0"/>
              <a:pPr/>
              <a:t>9</a:t>
            </a:fld>
            <a:endParaRPr lang="en-US" dirty="0"/>
          </a:p>
        </p:txBody>
      </p:sp>
      <p:sp>
        <p:nvSpPr>
          <p:cNvPr id="5" name="Content Placeholder 4"/>
          <p:cNvSpPr>
            <a:spLocks noGrp="1"/>
          </p:cNvSpPr>
          <p:nvPr>
            <p:ph idx="1"/>
          </p:nvPr>
        </p:nvSpPr>
        <p:spPr/>
        <p:txBody>
          <a:bodyPr>
            <a:normAutofit fontScale="70000" lnSpcReduction="20000"/>
          </a:bodyPr>
          <a:lstStyle/>
          <a:p>
            <a:r>
              <a:rPr lang="en-US" dirty="0"/>
              <a:t>A malicious application may be able to execute arbitrary code with system privileges: a memory corruption issue existed in </a:t>
            </a:r>
            <a:r>
              <a:rPr lang="en-US" dirty="0" err="1"/>
              <a:t>IOHIDFamily</a:t>
            </a:r>
            <a:r>
              <a:rPr lang="en-US" dirty="0"/>
              <a:t>. This issue was addressed through improved </a:t>
            </a:r>
            <a:r>
              <a:rPr lang="en-US" sz="3100" i="1" u="sng" dirty="0">
                <a:solidFill>
                  <a:srgbClr val="0070C0"/>
                </a:solidFill>
              </a:rPr>
              <a:t>memory handling</a:t>
            </a:r>
            <a:r>
              <a:rPr lang="en-US" dirty="0"/>
              <a:t>.</a:t>
            </a:r>
          </a:p>
          <a:p>
            <a:r>
              <a:rPr lang="en-US" dirty="0" err="1" smtClean="0"/>
              <a:t>AppleID</a:t>
            </a:r>
            <a:r>
              <a:rPr lang="en-US" dirty="0" smtClean="0"/>
              <a:t> </a:t>
            </a:r>
            <a:r>
              <a:rPr lang="en-US" dirty="0"/>
              <a:t>credentials may persist in the keychain after sign out: an issue existed in keychain deletion. This issue was addressed through </a:t>
            </a:r>
            <a:r>
              <a:rPr lang="en-US" i="1" u="sng" dirty="0">
                <a:solidFill>
                  <a:srgbClr val="0070C0"/>
                </a:solidFill>
              </a:rPr>
              <a:t>improved account cleanup</a:t>
            </a:r>
            <a:r>
              <a:rPr lang="en-US" dirty="0"/>
              <a:t>.</a:t>
            </a:r>
          </a:p>
          <a:p>
            <a:r>
              <a:rPr lang="en-US" dirty="0"/>
              <a:t>Visiting a maliciously crafted website may lead to arbitrary code execution: memory corruption issues existed in </a:t>
            </a:r>
            <a:r>
              <a:rPr lang="en-US" dirty="0" err="1"/>
              <a:t>WebKit</a:t>
            </a:r>
            <a:r>
              <a:rPr lang="en-US" dirty="0"/>
              <a:t>. These issues were addressed through improved </a:t>
            </a:r>
            <a:r>
              <a:rPr lang="en-US" sz="3100" i="1" u="sng" dirty="0">
                <a:solidFill>
                  <a:srgbClr val="0070C0"/>
                </a:solidFill>
              </a:rPr>
              <a:t>memory handling</a:t>
            </a:r>
            <a:r>
              <a:rPr lang="en-US" dirty="0"/>
              <a:t>.</a:t>
            </a:r>
          </a:p>
          <a:p>
            <a:r>
              <a:rPr lang="en-US" dirty="0"/>
              <a:t>An attacker may be able to determine a private key: by observing many signing or decryption attempts, an attacker may have been able to determine the RSA private key. This issue was addressed using improved </a:t>
            </a:r>
            <a:r>
              <a:rPr lang="en-US" sz="3100" i="1" u="sng" dirty="0">
                <a:solidFill>
                  <a:srgbClr val="0070C0"/>
                </a:solidFill>
              </a:rPr>
              <a:t>encryption algorithms</a:t>
            </a:r>
            <a:r>
              <a:rPr lang="en-US" dirty="0"/>
              <a:t>.</a:t>
            </a:r>
          </a:p>
          <a:p>
            <a:r>
              <a:rPr lang="en-US" dirty="0"/>
              <a:t>An attacker can send an email that appears to come from a contact in the recipient's address book.</a:t>
            </a:r>
          </a:p>
          <a:p>
            <a:r>
              <a:rPr lang="en-US" dirty="0"/>
              <a:t>A malicious enterprise application can install extensions before the application has been trusted.</a:t>
            </a:r>
          </a:p>
          <a:p>
            <a:r>
              <a:rPr lang="en-US" dirty="0"/>
              <a:t>A maliciously crafted URL may be able to bypass HTTP Strict Transport Security (HSTS) and leak sensitive data.</a:t>
            </a:r>
          </a:p>
          <a:p>
            <a:r>
              <a:rPr lang="en-US" dirty="0"/>
              <a:t>And so on. Lots of gems in there.</a:t>
            </a:r>
          </a:p>
          <a:p>
            <a:endParaRPr lang="en-US" dirty="0"/>
          </a:p>
        </p:txBody>
      </p:sp>
    </p:spTree>
    <p:extLst>
      <p:ext uri="{BB962C8B-B14F-4D97-AF65-F5344CB8AC3E}">
        <p14:creationId xmlns:p14="http://schemas.microsoft.com/office/powerpoint/2010/main" val="402544929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p:txBody>
          <a:bodyPr/>
          <a:lstStyle/>
          <a:p>
            <a:r>
              <a:rPr lang="en-US" altLang="en-US"/>
              <a:t>Address Resolution Protocol (ARP)</a:t>
            </a:r>
          </a:p>
        </p:txBody>
      </p:sp>
      <p:sp>
        <p:nvSpPr>
          <p:cNvPr id="480259" name="Rectangle 3"/>
          <p:cNvSpPr>
            <a:spLocks noGrp="1" noChangeArrowheads="1"/>
          </p:cNvSpPr>
          <p:nvPr>
            <p:ph type="body" idx="1"/>
          </p:nvPr>
        </p:nvSpPr>
        <p:spPr>
          <a:xfrm>
            <a:off x="0" y="1582738"/>
            <a:ext cx="9144000" cy="4703762"/>
          </a:xfrm>
        </p:spPr>
        <p:txBody>
          <a:bodyPr>
            <a:normAutofit lnSpcReduction="10000"/>
          </a:bodyPr>
          <a:lstStyle/>
          <a:p>
            <a:pPr lvl="1"/>
            <a:r>
              <a:rPr lang="en-US" altLang="en-US" dirty="0"/>
              <a:t>Maps IP addresses to physical Ethernet network addresses</a:t>
            </a:r>
          </a:p>
          <a:p>
            <a:pPr lvl="1"/>
            <a:r>
              <a:rPr lang="en-US" altLang="en-US" dirty="0"/>
              <a:t>Maintains a table of translations between IP addresses and Ethernet addresses</a:t>
            </a:r>
          </a:p>
          <a:p>
            <a:pPr lvl="1"/>
            <a:r>
              <a:rPr lang="en-US" altLang="en-US" dirty="0"/>
              <a:t>Table is built dynamically</a:t>
            </a:r>
          </a:p>
          <a:p>
            <a:pPr lvl="2"/>
            <a:r>
              <a:rPr lang="en-US" altLang="en-US" dirty="0"/>
              <a:t>ARP receives request to translate an IP address</a:t>
            </a:r>
          </a:p>
          <a:p>
            <a:pPr lvl="3"/>
            <a:r>
              <a:rPr lang="en-US" altLang="en-US" dirty="0"/>
              <a:t>Checks for the address in table</a:t>
            </a:r>
          </a:p>
          <a:p>
            <a:pPr lvl="3"/>
            <a:r>
              <a:rPr lang="en-US" altLang="en-US" dirty="0"/>
              <a:t>If not found, ARP broadcasts a packet to every host on the Ethernet</a:t>
            </a:r>
          </a:p>
          <a:p>
            <a:pPr lvl="3"/>
            <a:r>
              <a:rPr lang="en-US" altLang="en-US" dirty="0"/>
              <a:t>Response comes back, and is added to ARP table</a:t>
            </a:r>
          </a:p>
          <a:p>
            <a:pPr lvl="1"/>
            <a:r>
              <a:rPr lang="en-US" altLang="en-US" dirty="0"/>
              <a:t>ARP tables are </a:t>
            </a:r>
            <a:r>
              <a:rPr lang="en-US" altLang="en-US" dirty="0" smtClean="0"/>
              <a:t>typically very </a:t>
            </a:r>
            <a:r>
              <a:rPr lang="en-US" altLang="en-US" dirty="0"/>
              <a:t>stable</a:t>
            </a:r>
          </a:p>
          <a:p>
            <a:pPr lvl="2"/>
            <a:r>
              <a:rPr lang="en-US" altLang="en-US" dirty="0"/>
              <a:t>Don’t require any attention</a:t>
            </a:r>
          </a:p>
        </p:txBody>
      </p:sp>
    </p:spTree>
    <p:extLst>
      <p:ext uri="{BB962C8B-B14F-4D97-AF65-F5344CB8AC3E}">
        <p14:creationId xmlns:p14="http://schemas.microsoft.com/office/powerpoint/2010/main" val="392554344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ChangeArrowheads="1"/>
          </p:cNvSpPr>
          <p:nvPr/>
        </p:nvSpPr>
        <p:spPr bwMode="auto">
          <a:xfrm>
            <a:off x="914400" y="1066800"/>
            <a:ext cx="7693025" cy="5222875"/>
          </a:xfrm>
          <a:prstGeom prst="rect">
            <a:avLst/>
          </a:prstGeom>
          <a:noFill/>
          <a:ln w="12700">
            <a:noFill/>
            <a:miter lim="800000"/>
            <a:headEnd/>
            <a:tailEnd/>
          </a:ln>
          <a:effectLst/>
        </p:spPr>
        <p:txBody>
          <a:bodyPr lIns="90488" tIns="44450" rIns="90488" bIns="44450">
            <a:spAutoFit/>
          </a:bodyPr>
          <a:lstStyle/>
          <a:p>
            <a:pPr eaLnBrk="0" hangingPunct="0"/>
            <a:r>
              <a:rPr lang="fr-CH" sz="1600" dirty="0">
                <a:solidFill>
                  <a:srgbClr val="000000"/>
                </a:solidFill>
              </a:rPr>
              <a:t>server1 # </a:t>
            </a:r>
            <a:r>
              <a:rPr lang="fr-CH" sz="1600" b="1" dirty="0">
                <a:solidFill>
                  <a:srgbClr val="000000"/>
                </a:solidFill>
              </a:rPr>
              <a:t>arp -a</a:t>
            </a:r>
          </a:p>
          <a:p>
            <a:pPr eaLnBrk="0" hangingPunct="0"/>
            <a:endParaRPr lang="fr-CH" sz="1600" dirty="0">
              <a:solidFill>
                <a:srgbClr val="000000"/>
              </a:solidFill>
            </a:endParaRPr>
          </a:p>
          <a:p>
            <a:pPr eaLnBrk="0" hangingPunct="0"/>
            <a:r>
              <a:rPr lang="fr-CH" sz="1600" dirty="0">
                <a:solidFill>
                  <a:srgbClr val="000000"/>
                </a:solidFill>
              </a:rPr>
              <a:t>Device  	 IP Address             	Mask      		Flags   	Phys Addr </a:t>
            </a:r>
          </a:p>
          <a:p>
            <a:pPr eaLnBrk="0" hangingPunct="0"/>
            <a:r>
              <a:rPr lang="fr-CH" sz="1600" dirty="0">
                <a:solidFill>
                  <a:srgbClr val="000000"/>
                </a:solidFill>
              </a:rPr>
              <a:t>------ 	-------------------- 	--------------- 	-----	 ---------------</a:t>
            </a:r>
          </a:p>
          <a:p>
            <a:pPr eaLnBrk="0" hangingPunct="0"/>
            <a:r>
              <a:rPr lang="fr-CH" sz="1600" dirty="0">
                <a:solidFill>
                  <a:srgbClr val="000000"/>
                </a:solidFill>
              </a:rPr>
              <a:t>le0    	moon1		255.255.255.255       	08:00:20:0d:52:54</a:t>
            </a:r>
          </a:p>
          <a:p>
            <a:pPr eaLnBrk="0" hangingPunct="0"/>
            <a:r>
              <a:rPr lang="fr-CH" sz="1600" dirty="0">
                <a:solidFill>
                  <a:srgbClr val="000000"/>
                </a:solidFill>
              </a:rPr>
              <a:t>le1    	sun1		255.255.255.255       	08:00:20:0d:4e:66</a:t>
            </a:r>
          </a:p>
          <a:p>
            <a:pPr eaLnBrk="0" hangingPunct="0"/>
            <a:r>
              <a:rPr lang="fr-CH" sz="1600" dirty="0">
                <a:solidFill>
                  <a:srgbClr val="000000"/>
                </a:solidFill>
              </a:rPr>
              <a:t>le1    	sun4		255.255.255.255       	08:00:20:0d:51:ce</a:t>
            </a:r>
          </a:p>
          <a:p>
            <a:pPr eaLnBrk="0" hangingPunct="0"/>
            <a:r>
              <a:rPr lang="fr-CH" sz="1600" dirty="0">
                <a:solidFill>
                  <a:srgbClr val="000000"/>
                </a:solidFill>
              </a:rPr>
              <a:t>le1    	sun3		255.255.255.255       	08:00:20:0d:8b:a3</a:t>
            </a:r>
          </a:p>
          <a:p>
            <a:pPr eaLnBrk="0" hangingPunct="0"/>
            <a:r>
              <a:rPr lang="fr-CH" sz="1600" dirty="0">
                <a:solidFill>
                  <a:srgbClr val="000000"/>
                </a:solidFill>
              </a:rPr>
              <a:t>le1    	sun2		255.255.255.255       	08:00:20:0d:4c:e1</a:t>
            </a:r>
          </a:p>
          <a:p>
            <a:pPr eaLnBrk="0" hangingPunct="0"/>
            <a:r>
              <a:rPr lang="fr-CH" sz="1600" dirty="0">
                <a:solidFill>
                  <a:srgbClr val="000000"/>
                </a:solidFill>
              </a:rPr>
              <a:t>le0    	moon2		255.255.255.255       	08:00:20:0d:86:0c</a:t>
            </a:r>
          </a:p>
          <a:p>
            <a:pPr eaLnBrk="0" hangingPunct="0"/>
            <a:r>
              <a:rPr lang="fr-CH" sz="1600" dirty="0">
                <a:solidFill>
                  <a:srgbClr val="000000"/>
                </a:solidFill>
              </a:rPr>
              <a:t>le0    	moon3		255.255.255.255       	08:00:20:0d:4c:21</a:t>
            </a:r>
          </a:p>
          <a:p>
            <a:pPr eaLnBrk="0" hangingPunct="0"/>
            <a:r>
              <a:rPr lang="fr-CH" sz="1600" dirty="0">
                <a:solidFill>
                  <a:srgbClr val="000000"/>
                </a:solidFill>
              </a:rPr>
              <a:t>le0    	moon4		255.255.255.255       	08:00:20:0d:8f:87</a:t>
            </a:r>
          </a:p>
          <a:p>
            <a:pPr eaLnBrk="0" hangingPunct="0"/>
            <a:r>
              <a:rPr lang="fr-CH" sz="1600" dirty="0">
                <a:solidFill>
                  <a:srgbClr val="000000"/>
                </a:solidFill>
              </a:rPr>
              <a:t>le1    	sun6		255.255.255.255       	08:00:20:0d:4b:7d</a:t>
            </a:r>
          </a:p>
          <a:p>
            <a:pPr eaLnBrk="0" hangingPunct="0"/>
            <a:r>
              <a:rPr lang="fr-CH" sz="1600" dirty="0">
                <a:solidFill>
                  <a:srgbClr val="000000"/>
                </a:solidFill>
              </a:rPr>
              <a:t>le0    	moon5		255.255.255.255       	08:00:20:0d:8c:45</a:t>
            </a:r>
          </a:p>
          <a:p>
            <a:pPr eaLnBrk="0" hangingPunct="0"/>
            <a:r>
              <a:rPr lang="fr-CH" sz="1600" dirty="0">
                <a:solidFill>
                  <a:srgbClr val="000000"/>
                </a:solidFill>
              </a:rPr>
              <a:t>le1    	inst1		255.255.255.255       	08:00:20:0d:8b:d3</a:t>
            </a:r>
          </a:p>
          <a:p>
            <a:pPr eaLnBrk="0" hangingPunct="0"/>
            <a:r>
              <a:rPr lang="fr-CH" sz="1600" dirty="0">
                <a:solidFill>
                  <a:srgbClr val="000000"/>
                </a:solidFill>
              </a:rPr>
              <a:t>le0    	inst2		255.255.255.255       	00:a0:24:7d:f7:99</a:t>
            </a:r>
          </a:p>
          <a:p>
            <a:pPr eaLnBrk="0" hangingPunct="0"/>
            <a:r>
              <a:rPr lang="fr-CH" sz="1600" dirty="0">
                <a:solidFill>
                  <a:srgbClr val="000000"/>
                </a:solidFill>
              </a:rPr>
              <a:t>le0    	server1		255.255.255.255 	SP   	08:00:20:13:2f:3c</a:t>
            </a:r>
          </a:p>
          <a:p>
            <a:pPr eaLnBrk="0" hangingPunct="0"/>
            <a:r>
              <a:rPr lang="fr-CH" sz="1600" dirty="0">
                <a:solidFill>
                  <a:srgbClr val="000000"/>
                </a:solidFill>
              </a:rPr>
              <a:t>le1    	server1-rt		255.255.255.255 	SP    	08:00:20:13:2f:3c</a:t>
            </a:r>
          </a:p>
          <a:p>
            <a:pPr eaLnBrk="0" hangingPunct="0"/>
            <a:r>
              <a:rPr lang="fr-CH" sz="1600" dirty="0">
                <a:solidFill>
                  <a:srgbClr val="000000"/>
                </a:solidFill>
              </a:rPr>
              <a:t>le1    	224.0.0.0		240.0.0.0       	SM    	01:00:5e:00:00:00</a:t>
            </a:r>
          </a:p>
          <a:p>
            <a:pPr eaLnBrk="0" hangingPunct="0"/>
            <a:r>
              <a:rPr lang="fr-CH" sz="1600" dirty="0">
                <a:solidFill>
                  <a:srgbClr val="000000"/>
                </a:solidFill>
              </a:rPr>
              <a:t>le0    	224.0.0.0		240.0.0.0       	SM    	01:00:5e:00:00:00</a:t>
            </a:r>
          </a:p>
          <a:p>
            <a:pPr eaLnBrk="0" hangingPunct="0"/>
            <a:r>
              <a:rPr lang="fr-CH" sz="1600" dirty="0">
                <a:solidFill>
                  <a:srgbClr val="000000"/>
                </a:solidFill>
              </a:rPr>
              <a:t>server1 #</a:t>
            </a:r>
          </a:p>
        </p:txBody>
      </p:sp>
      <p:sp>
        <p:nvSpPr>
          <p:cNvPr id="482307" name="Rectangle 3"/>
          <p:cNvSpPr>
            <a:spLocks noGrp="1" noChangeArrowheads="1"/>
          </p:cNvSpPr>
          <p:nvPr>
            <p:ph type="title"/>
          </p:nvPr>
        </p:nvSpPr>
        <p:spPr/>
        <p:txBody>
          <a:bodyPr/>
          <a:lstStyle/>
          <a:p>
            <a:r>
              <a:rPr lang="en-US" altLang="en-US"/>
              <a:t>ARP Table</a:t>
            </a:r>
          </a:p>
        </p:txBody>
      </p:sp>
    </p:spTree>
    <p:extLst>
      <p:ext uri="{BB962C8B-B14F-4D97-AF65-F5344CB8AC3E}">
        <p14:creationId xmlns:p14="http://schemas.microsoft.com/office/powerpoint/2010/main" val="4209891872"/>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ChangeArrowheads="1"/>
          </p:cNvSpPr>
          <p:nvPr>
            <p:ph type="ctrTitle"/>
          </p:nvPr>
        </p:nvSpPr>
        <p:spPr/>
        <p:txBody>
          <a:bodyPr/>
          <a:lstStyle/>
          <a:p>
            <a:r>
              <a:rPr lang="en-US" dirty="0" smtClean="0"/>
              <a:t>Network Devices</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6996253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a:t>Data Network Types</a:t>
            </a:r>
          </a:p>
        </p:txBody>
      </p:sp>
      <p:sp>
        <p:nvSpPr>
          <p:cNvPr id="588803" name="Rectangle 3"/>
          <p:cNvSpPr>
            <a:spLocks noGrp="1" noChangeArrowheads="1"/>
          </p:cNvSpPr>
          <p:nvPr>
            <p:ph type="body" idx="1"/>
          </p:nvPr>
        </p:nvSpPr>
        <p:spPr/>
        <p:txBody>
          <a:bodyPr/>
          <a:lstStyle/>
          <a:p>
            <a:r>
              <a:rPr lang="en-US"/>
              <a:t>Personal Area Network - PAN</a:t>
            </a:r>
          </a:p>
          <a:p>
            <a:pPr lvl="1"/>
            <a:r>
              <a:rPr lang="en-US"/>
              <a:t>Bluetooth</a:t>
            </a:r>
          </a:p>
          <a:p>
            <a:r>
              <a:rPr lang="en-US"/>
              <a:t>Local Area Network - LAN</a:t>
            </a:r>
          </a:p>
          <a:p>
            <a:r>
              <a:rPr lang="en-US"/>
              <a:t>Campus Area Network – CAN</a:t>
            </a:r>
          </a:p>
          <a:p>
            <a:r>
              <a:rPr lang="en-US"/>
              <a:t>Metropolitan Area Network – MAN </a:t>
            </a:r>
          </a:p>
          <a:p>
            <a:r>
              <a:rPr lang="en-US"/>
              <a:t>Wide Area Network – WAN </a:t>
            </a:r>
          </a:p>
          <a:p>
            <a:r>
              <a:rPr lang="en-US"/>
              <a:t>Internet – worldwide network</a:t>
            </a:r>
          </a:p>
          <a:p>
            <a:r>
              <a:rPr lang="en-US"/>
              <a:t>Intranet – company network</a:t>
            </a:r>
          </a:p>
          <a:p>
            <a:r>
              <a:rPr lang="en-US"/>
              <a:t>Extranet – shared partner or vendor network</a:t>
            </a:r>
          </a:p>
        </p:txBody>
      </p:sp>
    </p:spTree>
    <p:extLst>
      <p:ext uri="{BB962C8B-B14F-4D97-AF65-F5344CB8AC3E}">
        <p14:creationId xmlns:p14="http://schemas.microsoft.com/office/powerpoint/2010/main" val="532807252"/>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mtClean="0"/>
              <a:t>Basic Networking Devices (541)</a:t>
            </a:r>
          </a:p>
        </p:txBody>
      </p:sp>
      <p:sp>
        <p:nvSpPr>
          <p:cNvPr id="88067" name="Rectangle 3"/>
          <p:cNvSpPr>
            <a:spLocks noGrp="1" noChangeArrowheads="1"/>
          </p:cNvSpPr>
          <p:nvPr>
            <p:ph idx="1"/>
          </p:nvPr>
        </p:nvSpPr>
        <p:spPr/>
        <p:txBody>
          <a:bodyPr/>
          <a:lstStyle/>
          <a:p>
            <a:pPr>
              <a:buNone/>
            </a:pPr>
            <a:r>
              <a:rPr lang="en-US" dirty="0" smtClean="0"/>
              <a:t>There are different types of networking devices that exist we will look at</a:t>
            </a:r>
          </a:p>
          <a:p>
            <a:r>
              <a:rPr lang="en-US" dirty="0" smtClean="0"/>
              <a:t>Repeaters</a:t>
            </a:r>
          </a:p>
          <a:p>
            <a:r>
              <a:rPr lang="en-US" dirty="0" smtClean="0"/>
              <a:t>Hubs</a:t>
            </a:r>
          </a:p>
          <a:p>
            <a:r>
              <a:rPr lang="en-US" dirty="0" smtClean="0"/>
              <a:t>Bridges</a:t>
            </a:r>
          </a:p>
          <a:p>
            <a:r>
              <a:rPr lang="en-US" dirty="0" smtClean="0"/>
              <a:t>Switches</a:t>
            </a:r>
          </a:p>
          <a:p>
            <a:r>
              <a:rPr lang="en-US" dirty="0" smtClean="0"/>
              <a:t>Routers</a:t>
            </a:r>
          </a:p>
        </p:txBody>
      </p:sp>
    </p:spTree>
    <p:extLst>
      <p:ext uri="{BB962C8B-B14F-4D97-AF65-F5344CB8AC3E}">
        <p14:creationId xmlns:p14="http://schemas.microsoft.com/office/powerpoint/2010/main" val="134948330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mtClean="0"/>
              <a:t>Repeaters - 541</a:t>
            </a:r>
          </a:p>
        </p:txBody>
      </p:sp>
      <p:sp>
        <p:nvSpPr>
          <p:cNvPr id="89091" name="Rectangle 3"/>
          <p:cNvSpPr>
            <a:spLocks noGrp="1" noChangeArrowheads="1"/>
          </p:cNvSpPr>
          <p:nvPr>
            <p:ph idx="1"/>
          </p:nvPr>
        </p:nvSpPr>
        <p:spPr/>
        <p:txBody>
          <a:bodyPr/>
          <a:lstStyle/>
          <a:p>
            <a:r>
              <a:rPr lang="en-US" smtClean="0"/>
              <a:t>Layer 1 device</a:t>
            </a:r>
          </a:p>
          <a:p>
            <a:r>
              <a:rPr lang="en-US" smtClean="0"/>
              <a:t>No intelligence</a:t>
            </a:r>
          </a:p>
          <a:p>
            <a:r>
              <a:rPr lang="en-US" smtClean="0"/>
              <a:t>Simply repeats and electrical signal from an input to an output.</a:t>
            </a:r>
          </a:p>
          <a:p>
            <a:r>
              <a:rPr lang="en-US" smtClean="0"/>
              <a:t>Used to increase range (ex. Put a repeater 200 meters down a 10Base2 run to double the length)</a:t>
            </a:r>
          </a:p>
        </p:txBody>
      </p:sp>
    </p:spTree>
    <p:extLst>
      <p:ext uri="{BB962C8B-B14F-4D97-AF65-F5344CB8AC3E}">
        <p14:creationId xmlns:p14="http://schemas.microsoft.com/office/powerpoint/2010/main" val="297162636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smtClean="0"/>
              <a:t>Hub (542)</a:t>
            </a:r>
          </a:p>
        </p:txBody>
      </p:sp>
      <p:sp>
        <p:nvSpPr>
          <p:cNvPr id="90115" name="Rectangle 3"/>
          <p:cNvSpPr>
            <a:spLocks noGrp="1" noChangeArrowheads="1"/>
          </p:cNvSpPr>
          <p:nvPr>
            <p:ph idx="1"/>
          </p:nvPr>
        </p:nvSpPr>
        <p:spPr/>
        <p:txBody>
          <a:bodyPr/>
          <a:lstStyle/>
          <a:p>
            <a:r>
              <a:rPr lang="en-US" smtClean="0"/>
              <a:t>Multiport repeater</a:t>
            </a:r>
          </a:p>
          <a:p>
            <a:r>
              <a:rPr lang="en-US" smtClean="0"/>
              <a:t>The initial way to connect computer together in a STAR configuration, using twisted pair wiring (really still a BUS)</a:t>
            </a:r>
          </a:p>
          <a:p>
            <a:r>
              <a:rPr lang="en-US" smtClean="0"/>
              <a:t>Layer 1 device</a:t>
            </a:r>
          </a:p>
          <a:p>
            <a:r>
              <a:rPr lang="en-US" smtClean="0"/>
              <a:t>No intelligence</a:t>
            </a:r>
          </a:p>
          <a:p>
            <a:r>
              <a:rPr lang="en-US" smtClean="0"/>
              <a:t>Just repeats a signal down ALL the wires</a:t>
            </a:r>
          </a:p>
        </p:txBody>
      </p:sp>
    </p:spTree>
    <p:extLst>
      <p:ext uri="{BB962C8B-B14F-4D97-AF65-F5344CB8AC3E}">
        <p14:creationId xmlns:p14="http://schemas.microsoft.com/office/powerpoint/2010/main" val="255168971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smtClean="0"/>
              <a:t>Bridge (542)</a:t>
            </a:r>
          </a:p>
        </p:txBody>
      </p:sp>
      <p:sp>
        <p:nvSpPr>
          <p:cNvPr id="91139" name="Rectangle 3"/>
          <p:cNvSpPr>
            <a:spLocks noGrp="1" noChangeArrowheads="1"/>
          </p:cNvSpPr>
          <p:nvPr>
            <p:ph idx="1"/>
          </p:nvPr>
        </p:nvSpPr>
        <p:spPr/>
        <p:txBody>
          <a:bodyPr>
            <a:normAutofit/>
          </a:bodyPr>
          <a:lstStyle/>
          <a:p>
            <a:pPr>
              <a:buNone/>
            </a:pPr>
            <a:r>
              <a:rPr lang="en-US" dirty="0" smtClean="0"/>
              <a:t>A bridge connects two segments of the SAME LAN together. However a bridge has some interesting features</a:t>
            </a:r>
          </a:p>
          <a:p>
            <a:r>
              <a:rPr lang="en-US" dirty="0" smtClean="0"/>
              <a:t>It is intelligent, it learns which MAC addresses are on each side of the bridge and uses that to determine how to send traffic</a:t>
            </a:r>
          </a:p>
          <a:p>
            <a:r>
              <a:rPr lang="en-US" dirty="0" smtClean="0"/>
              <a:t>A bridge isolates traffic to each side of the bridge and only forwards it across the bridge if necessary (good for security and performance) See next 3 slides</a:t>
            </a:r>
          </a:p>
        </p:txBody>
      </p:sp>
    </p:spTree>
    <p:extLst>
      <p:ext uri="{BB962C8B-B14F-4D97-AF65-F5344CB8AC3E}">
        <p14:creationId xmlns:p14="http://schemas.microsoft.com/office/powerpoint/2010/main" val="133439074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smtClean="0"/>
              <a:t>Bridge</a:t>
            </a:r>
          </a:p>
        </p:txBody>
      </p:sp>
      <p:sp>
        <p:nvSpPr>
          <p:cNvPr id="92163" name="Rectangle 3"/>
          <p:cNvSpPr>
            <a:spLocks noGrp="1" noChangeArrowheads="1"/>
          </p:cNvSpPr>
          <p:nvPr>
            <p:ph idx="1"/>
          </p:nvPr>
        </p:nvSpPr>
        <p:spPr/>
        <p:txBody>
          <a:bodyPr/>
          <a:lstStyle/>
          <a:p>
            <a:r>
              <a:rPr lang="en-US" smtClean="0"/>
              <a:t>A bridge learns which computers (MAC addresses) are on each side of the bridge) It will forward traffic across the bridge if necessary.</a:t>
            </a:r>
          </a:p>
        </p:txBody>
      </p:sp>
      <p:pic>
        <p:nvPicPr>
          <p:cNvPr id="92164" name="Picture 4" descr="bridge2"/>
          <p:cNvPicPr>
            <a:picLocks noChangeAspect="1" noChangeArrowheads="1"/>
          </p:cNvPicPr>
          <p:nvPr/>
        </p:nvPicPr>
        <p:blipFill>
          <a:blip r:embed="rId2" cstate="print"/>
          <a:srcRect/>
          <a:stretch>
            <a:fillRect/>
          </a:stretch>
        </p:blipFill>
        <p:spPr bwMode="auto">
          <a:xfrm>
            <a:off x="914400" y="2895600"/>
            <a:ext cx="7315200" cy="3140075"/>
          </a:xfrm>
          <a:prstGeom prst="rect">
            <a:avLst/>
          </a:prstGeom>
          <a:noFill/>
          <a:ln w="9525">
            <a:noFill/>
            <a:miter lim="800000"/>
            <a:headEnd/>
            <a:tailEnd/>
          </a:ln>
        </p:spPr>
      </p:pic>
    </p:spTree>
    <p:extLst>
      <p:ext uri="{BB962C8B-B14F-4D97-AF65-F5344CB8AC3E}">
        <p14:creationId xmlns:p14="http://schemas.microsoft.com/office/powerpoint/2010/main" val="16711287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smtClean="0"/>
              <a:t>Switch (546)</a:t>
            </a:r>
          </a:p>
        </p:txBody>
      </p:sp>
      <p:sp>
        <p:nvSpPr>
          <p:cNvPr id="98307" name="Rectangle 3"/>
          <p:cNvSpPr>
            <a:spLocks noGrp="1" noChangeArrowheads="1"/>
          </p:cNvSpPr>
          <p:nvPr>
            <p:ph idx="1"/>
          </p:nvPr>
        </p:nvSpPr>
        <p:spPr/>
        <p:txBody>
          <a:bodyPr>
            <a:normAutofit fontScale="92500" lnSpcReduction="20000"/>
          </a:bodyPr>
          <a:lstStyle/>
          <a:p>
            <a:pPr>
              <a:buNone/>
            </a:pPr>
            <a:r>
              <a:rPr lang="en-US" dirty="0" smtClean="0"/>
              <a:t>A network Switch is just a multi-port bridge. Switches will often have 24 or more ports, and learns which MAC addresses are on which ports.</a:t>
            </a:r>
          </a:p>
          <a:p>
            <a:endParaRPr lang="en-US" dirty="0" smtClean="0"/>
          </a:p>
          <a:p>
            <a:r>
              <a:rPr lang="en-US" dirty="0" smtClean="0"/>
              <a:t>Works at layer 2 (data link)</a:t>
            </a:r>
          </a:p>
          <a:p>
            <a:r>
              <a:rPr lang="en-US" dirty="0" smtClean="0"/>
              <a:t>On a switch a computer can send data AND receive data at the same time (full duplex… increasing performance by up to 2x)</a:t>
            </a:r>
          </a:p>
          <a:p>
            <a:r>
              <a:rPr lang="en-US" dirty="0" smtClean="0"/>
              <a:t>On a switch each port is it’s own collision domain, and will not have a collision, therefore allowing line speed communication on each port </a:t>
            </a:r>
          </a:p>
          <a:p>
            <a:pPr algn="ctr">
              <a:buNone/>
            </a:pPr>
            <a:r>
              <a:rPr lang="en-US" dirty="0" smtClean="0"/>
              <a:t>more</a:t>
            </a:r>
          </a:p>
          <a:p>
            <a:endParaRPr lang="en-US" dirty="0" smtClean="0"/>
          </a:p>
          <a:p>
            <a:endParaRPr lang="en-US" dirty="0" smtClean="0"/>
          </a:p>
        </p:txBody>
      </p:sp>
    </p:spTree>
    <p:extLst>
      <p:ext uri="{BB962C8B-B14F-4D97-AF65-F5344CB8AC3E}">
        <p14:creationId xmlns:p14="http://schemas.microsoft.com/office/powerpoint/2010/main" val="2571925223"/>
      </p:ext>
    </p:extLst>
  </p:cSld>
  <p:clrMapOvr>
    <a:masterClrMapping/>
  </p:clrMapOvr>
  <p:timing>
    <p:tnLst>
      <p:par>
        <p:cTn id="1" dur="indefinite" restart="never" nodeType="tmRoot"/>
      </p:par>
    </p:tnLst>
  </p:timing>
</p:sld>
</file>

<file path=ppt/theme/theme1.xml><?xml version="1.0" encoding="utf-8"?>
<a:theme xmlns:a="http://schemas.openxmlformats.org/drawingml/2006/main" name="SMU Slide TEMPLATE 20100603.ver01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SMU Slide TEMPLATE 20100603.ver01a</Template>
  <TotalTime>0</TotalTime>
  <Words>10369</Words>
  <Application>Microsoft Office PowerPoint</Application>
  <PresentationFormat>On-screen Show (4:3)</PresentationFormat>
  <Paragraphs>1072</Paragraphs>
  <Slides>170</Slides>
  <Notes>33</Notes>
  <HiddenSlides>3</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170</vt:i4>
      </vt:variant>
    </vt:vector>
  </HeadingPairs>
  <TitlesOfParts>
    <vt:vector size="184" baseType="lpstr">
      <vt:lpstr>MS Mincho</vt:lpstr>
      <vt:lpstr>ＭＳ Ｐゴシック</vt:lpstr>
      <vt:lpstr>Arial</vt:lpstr>
      <vt:lpstr>Arial Black</vt:lpstr>
      <vt:lpstr>Bookman Old Style</vt:lpstr>
      <vt:lpstr>Calibri</vt:lpstr>
      <vt:lpstr>Century Gothic</vt:lpstr>
      <vt:lpstr>Courier New</vt:lpstr>
      <vt:lpstr>Gisha</vt:lpstr>
      <vt:lpstr>Tahoma</vt:lpstr>
      <vt:lpstr>Times New Roman</vt:lpstr>
      <vt:lpstr>Wingdings</vt:lpstr>
      <vt:lpstr>SMU Slide TEMPLATE 20100603.ver01a</vt:lpstr>
      <vt:lpstr>VISIO</vt:lpstr>
      <vt:lpstr>Session 05: Network</vt:lpstr>
      <vt:lpstr>Housekeeping</vt:lpstr>
      <vt:lpstr>Academic Calendar &amp; Sessions</vt:lpstr>
      <vt:lpstr>Comparison of Our Class to CISSP Domains</vt:lpstr>
      <vt:lpstr>Tales from the Crypt.</vt:lpstr>
      <vt:lpstr>PowerPoint Presentation</vt:lpstr>
      <vt:lpstr>PowerPoint Presentation</vt:lpstr>
      <vt:lpstr>Apple's iOS 9 – appeared with new features and security fixes. A lot of security fixes: 101 potentially exploitable bugs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Get Started.</vt:lpstr>
      <vt:lpstr>Still Relevant Today.</vt:lpstr>
      <vt:lpstr>PowerPoint Presentation</vt:lpstr>
      <vt:lpstr>PowerPoint Presentation</vt:lpstr>
      <vt:lpstr>PowerPoint Presentation</vt:lpstr>
      <vt:lpstr>Chris's View</vt:lpstr>
      <vt:lpstr>Chapter 6: Telecommunications and Network Security</vt:lpstr>
      <vt:lpstr>Session Contents</vt:lpstr>
      <vt:lpstr>Introduction to Networking</vt:lpstr>
      <vt:lpstr>What is a Network?</vt:lpstr>
      <vt:lpstr>Network Origins</vt:lpstr>
      <vt:lpstr>What is a protocol?</vt:lpstr>
      <vt:lpstr>Practical Examples</vt:lpstr>
      <vt:lpstr>How Your Computer Talks</vt:lpstr>
      <vt:lpstr>Data Encapsulation: Protocols in Use</vt:lpstr>
      <vt:lpstr>Data Encapsulation</vt:lpstr>
      <vt:lpstr>The OSI Model.  It’s a Model. It’s only a Model.</vt:lpstr>
      <vt:lpstr>OSI Reference Model Data Flow</vt:lpstr>
      <vt:lpstr>Simplified OSI Model</vt:lpstr>
      <vt:lpstr>Data Encapsulation: Protocols in Use</vt:lpstr>
      <vt:lpstr>Simplified OSI Model</vt:lpstr>
      <vt:lpstr>PowerPoint Presentation</vt:lpstr>
      <vt:lpstr>OSI – Learning More about Individual Layers</vt:lpstr>
      <vt:lpstr>OSI model – layer 1 physical</vt:lpstr>
      <vt:lpstr>OSI model – layer 2</vt:lpstr>
      <vt:lpstr>Ethernet Frame</vt:lpstr>
      <vt:lpstr>OSI model – layer 3 network </vt:lpstr>
      <vt:lpstr>IP Packet</vt:lpstr>
      <vt:lpstr>OSI model Layer 4 Transport </vt:lpstr>
      <vt:lpstr>OSI Model Layer 5 Session </vt:lpstr>
      <vt:lpstr>OSI model Layer 6 – Presentation</vt:lpstr>
      <vt:lpstr>OSI model Layer 7 – Application </vt:lpstr>
      <vt:lpstr>Quick OSI review</vt:lpstr>
      <vt:lpstr>TCP/IP model</vt:lpstr>
      <vt:lpstr>TCP/IP</vt:lpstr>
      <vt:lpstr>IP Address </vt:lpstr>
      <vt:lpstr>IP address and subnet mask</vt:lpstr>
      <vt:lpstr>IP addresses and subnet</vt:lpstr>
      <vt:lpstr>TCP/IP</vt:lpstr>
      <vt:lpstr>IPV4 vs. IPV6</vt:lpstr>
      <vt:lpstr>TCP &amp; UDP Protocols</vt:lpstr>
      <vt:lpstr>TCP/UDP</vt:lpstr>
      <vt:lpstr>TCP</vt:lpstr>
      <vt:lpstr>UDP</vt:lpstr>
      <vt:lpstr>UDP  </vt:lpstr>
      <vt:lpstr>Circuit vs. Packet Switched</vt:lpstr>
      <vt:lpstr>TCP vs. UDP</vt:lpstr>
      <vt:lpstr>TCP vs. UDP</vt:lpstr>
      <vt:lpstr>Ports - 503</vt:lpstr>
      <vt:lpstr>Registered Ports</vt:lpstr>
      <vt:lpstr>Common Data Network Services</vt:lpstr>
      <vt:lpstr>Mapping Ports to Services</vt:lpstr>
      <vt:lpstr>Network Transmission</vt:lpstr>
      <vt:lpstr>Key Terms</vt:lpstr>
      <vt:lpstr>Analog and Digital</vt:lpstr>
      <vt:lpstr>Coaxial Cable Vs. Twisted-Pair Cable</vt:lpstr>
      <vt:lpstr>UTP Cable Ratings</vt:lpstr>
      <vt:lpstr>Background Noise and Attenuation</vt:lpstr>
      <vt:lpstr>LAN Topologies</vt:lpstr>
      <vt:lpstr>Key Terms</vt:lpstr>
      <vt:lpstr>LAN Topologies</vt:lpstr>
      <vt:lpstr>Summary of LAN Topologies</vt:lpstr>
      <vt:lpstr>Data Network Types</vt:lpstr>
      <vt:lpstr>Key Terms – Media Sharing</vt:lpstr>
      <vt:lpstr>Basic Networking Concepts</vt:lpstr>
      <vt:lpstr>Key Terms</vt:lpstr>
      <vt:lpstr>Key Terms</vt:lpstr>
      <vt:lpstr>LAN Communication Methods</vt:lpstr>
      <vt:lpstr>The Domain Name System (DNS)</vt:lpstr>
      <vt:lpstr>The Root Servers</vt:lpstr>
      <vt:lpstr>Address Resolution Protocol (ARP)</vt:lpstr>
      <vt:lpstr>ARP Table</vt:lpstr>
      <vt:lpstr>Network Devices</vt:lpstr>
      <vt:lpstr>Data Network Types</vt:lpstr>
      <vt:lpstr>Basic Networking Devices (541)</vt:lpstr>
      <vt:lpstr>Repeaters - 541</vt:lpstr>
      <vt:lpstr>Hub (542)</vt:lpstr>
      <vt:lpstr>Bridge (542)</vt:lpstr>
      <vt:lpstr>Bridge</vt:lpstr>
      <vt:lpstr>Switch (546)</vt:lpstr>
      <vt:lpstr>Switch (546)</vt:lpstr>
      <vt:lpstr>Switch</vt:lpstr>
      <vt:lpstr>VLANs (549)</vt:lpstr>
      <vt:lpstr>Routers (544)</vt:lpstr>
      <vt:lpstr>Router (544)</vt:lpstr>
      <vt:lpstr>Bridge vs. Router</vt:lpstr>
      <vt:lpstr>Gateway - 550</vt:lpstr>
      <vt:lpstr>Network Device Summary</vt:lpstr>
      <vt:lpstr>Firewalls</vt:lpstr>
      <vt:lpstr>Firewall – Packet Filtering</vt:lpstr>
      <vt:lpstr>Packet Filter</vt:lpstr>
      <vt:lpstr>Stateful firewall</vt:lpstr>
      <vt:lpstr>Firewall – Proxy Server  </vt:lpstr>
      <vt:lpstr>Proxy Firewall</vt:lpstr>
      <vt:lpstr>Proxy Firewall: Circuit Level Proxies</vt:lpstr>
      <vt:lpstr>Proxy Firewall: Application Proxies</vt:lpstr>
      <vt:lpstr>Kernel Proxy Firewall</vt:lpstr>
      <vt:lpstr>Comparison of Different Firewall Types</vt:lpstr>
      <vt:lpstr>NAT/PNAT</vt:lpstr>
      <vt:lpstr>Overall Firewall best practices</vt:lpstr>
      <vt:lpstr> Overall Firewall issues</vt:lpstr>
      <vt:lpstr>Firewall Architecture</vt:lpstr>
      <vt:lpstr>Key Terms</vt:lpstr>
      <vt:lpstr>Security Zones</vt:lpstr>
      <vt:lpstr>Firewall Architectures</vt:lpstr>
      <vt:lpstr>DMZ </vt:lpstr>
      <vt:lpstr>DMZ architectures</vt:lpstr>
      <vt:lpstr>Multi Homed Firewall</vt:lpstr>
      <vt:lpstr>Multi-homed firewall</vt:lpstr>
      <vt:lpstr>Screened Subnet</vt:lpstr>
      <vt:lpstr>Screened Subnet</vt:lpstr>
      <vt:lpstr>Additional Network Terms</vt:lpstr>
      <vt:lpstr>Additional Security Concepts </vt:lpstr>
      <vt:lpstr>Unified Threat Management (UTM)</vt:lpstr>
      <vt:lpstr>Cloud Computing</vt:lpstr>
      <vt:lpstr>Cloud Computing Models</vt:lpstr>
      <vt:lpstr>VPNs</vt:lpstr>
      <vt:lpstr>VPN</vt:lpstr>
      <vt:lpstr>Summary of Tunneling Protocols</vt:lpstr>
      <vt:lpstr>Tunneling</vt:lpstr>
      <vt:lpstr>Transport </vt:lpstr>
      <vt:lpstr>Transport vs. Tunnel</vt:lpstr>
      <vt:lpstr>Remote Access Best Practices</vt:lpstr>
      <vt:lpstr>Wireless</vt:lpstr>
      <vt:lpstr>Wireless</vt:lpstr>
      <vt:lpstr>Spread Spectrum</vt:lpstr>
      <vt:lpstr>Wireless Components</vt:lpstr>
      <vt:lpstr>Infrastructure Vs. Ad Hoc</vt:lpstr>
      <vt:lpstr>Characteristics of Wireless Security Structures</vt:lpstr>
      <vt:lpstr>Making the Most of Limited Spectrum</vt:lpstr>
      <vt:lpstr>Evolving Mobile Technology</vt:lpstr>
      <vt:lpstr>Cell Phone Security</vt:lpstr>
      <vt:lpstr>Bluetooth  </vt:lpstr>
      <vt:lpstr>Bluetooth Attacks</vt:lpstr>
      <vt:lpstr>Bluetooth Countermeasures</vt:lpstr>
      <vt:lpstr>Attacks against Networks and Software</vt:lpstr>
      <vt:lpstr>Network Attacks</vt:lpstr>
      <vt:lpstr>SYN Flood  </vt:lpstr>
      <vt:lpstr>SYN Flood</vt:lpstr>
      <vt:lpstr>Session Hijacking</vt:lpstr>
      <vt:lpstr>Man in the Middle (MITM)</vt:lpstr>
      <vt:lpstr>DDoS  </vt:lpstr>
      <vt:lpstr>DDoS</vt:lpstr>
      <vt:lpstr>Network Virtualization</vt:lpstr>
      <vt:lpstr>PowerPoint Presentation</vt:lpstr>
      <vt:lpstr>Final Thoughts</vt:lpstr>
      <vt:lpstr>From Authorities to Audits</vt:lpstr>
      <vt:lpstr>Effectively Managed IT Controls</vt:lpstr>
      <vt:lpstr>PowerPoint Presentation</vt:lpstr>
      <vt:lpstr>Additional Materials</vt:lpstr>
      <vt:lpstr>Today's Materials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
  <cp:revision>222</cp:revision>
  <dcterms:created xsi:type="dcterms:W3CDTF">2008-10-07T12:24:40Z</dcterms:created>
  <dcterms:modified xsi:type="dcterms:W3CDTF">2016-09-20T04:26:40Z</dcterms:modified>
</cp:coreProperties>
</file>